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3" r:id="rId2"/>
    <p:sldMasterId id="2147483685" r:id="rId3"/>
    <p:sldMasterId id="2147483697" r:id="rId4"/>
    <p:sldMasterId id="2147483709" r:id="rId5"/>
    <p:sldMasterId id="2147483722" r:id="rId6"/>
    <p:sldMasterId id="2147483734" r:id="rId7"/>
  </p:sldMasterIdLst>
  <p:notesMasterIdLst>
    <p:notesMasterId r:id="rId95"/>
  </p:notesMasterIdLst>
  <p:sldIdLst>
    <p:sldId id="256" r:id="rId8"/>
    <p:sldId id="260" r:id="rId9"/>
    <p:sldId id="261" r:id="rId10"/>
    <p:sldId id="262" r:id="rId11"/>
    <p:sldId id="265" r:id="rId12"/>
    <p:sldId id="316" r:id="rId13"/>
    <p:sldId id="317" r:id="rId14"/>
    <p:sldId id="318" r:id="rId15"/>
    <p:sldId id="319" r:id="rId16"/>
    <p:sldId id="320" r:id="rId17"/>
    <p:sldId id="321" r:id="rId18"/>
    <p:sldId id="322" r:id="rId19"/>
    <p:sldId id="323" r:id="rId20"/>
    <p:sldId id="324" r:id="rId21"/>
    <p:sldId id="325" r:id="rId22"/>
    <p:sldId id="267"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268" r:id="rId67"/>
    <p:sldId id="327" r:id="rId68"/>
    <p:sldId id="328" r:id="rId69"/>
    <p:sldId id="329" r:id="rId70"/>
    <p:sldId id="330" r:id="rId71"/>
    <p:sldId id="331" r:id="rId72"/>
    <p:sldId id="332" r:id="rId73"/>
    <p:sldId id="333" r:id="rId74"/>
    <p:sldId id="334" r:id="rId75"/>
    <p:sldId id="335" r:id="rId76"/>
    <p:sldId id="336" r:id="rId77"/>
    <p:sldId id="337" r:id="rId78"/>
    <p:sldId id="293" r:id="rId79"/>
    <p:sldId id="270" r:id="rId80"/>
    <p:sldId id="271" r:id="rId81"/>
    <p:sldId id="286" r:id="rId82"/>
    <p:sldId id="296" r:id="rId83"/>
    <p:sldId id="297" r:id="rId84"/>
    <p:sldId id="298" r:id="rId85"/>
    <p:sldId id="299" r:id="rId86"/>
    <p:sldId id="287" r:id="rId87"/>
    <p:sldId id="294" r:id="rId88"/>
    <p:sldId id="288" r:id="rId89"/>
    <p:sldId id="289" r:id="rId90"/>
    <p:sldId id="290" r:id="rId91"/>
    <p:sldId id="300" r:id="rId92"/>
    <p:sldId id="295" r:id="rId93"/>
    <p:sldId id="259"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5AA0"/>
    <a:srgbClr val="E5007D"/>
    <a:srgbClr val="590031"/>
    <a:srgbClr val="8A7C6F"/>
    <a:srgbClr val="FCFCFC"/>
    <a:srgbClr val="BAA556"/>
    <a:srgbClr val="D2A578"/>
    <a:srgbClr val="9F7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628" autoAdjust="0"/>
  </p:normalViewPr>
  <p:slideViewPr>
    <p:cSldViewPr snapToGrid="0">
      <p:cViewPr varScale="1">
        <p:scale>
          <a:sx n="79" d="100"/>
          <a:sy n="79" d="100"/>
        </p:scale>
        <p:origin x="-108"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1">
                <a:effectLst/>
              </a:rPr>
              <a:t>Diriez-vous que vous connaissez bien ou mal les offres et prestations relevant du secteur des services à la personne ?</a:t>
            </a:r>
            <a:endParaRPr lang="fr-FR" sz="1200">
              <a:effectLst/>
            </a:endParaRPr>
          </a:p>
        </c:rich>
      </c:tx>
      <c:layout/>
      <c:overlay val="0"/>
    </c:title>
    <c:autoTitleDeleted val="0"/>
    <c:plotArea>
      <c:layout/>
      <c:barChart>
        <c:barDir val="bar"/>
        <c:grouping val="clustered"/>
        <c:varyColors val="0"/>
        <c:ser>
          <c:idx val="0"/>
          <c:order val="0"/>
          <c:spPr>
            <a:solidFill>
              <a:srgbClr val="002060"/>
            </a:solidFill>
          </c:spPr>
          <c:invertIfNegative val="0"/>
          <c:dPt>
            <c:idx val="0"/>
            <c:invertIfNegative val="0"/>
            <c:bubble3D val="0"/>
            <c:spPr>
              <a:solidFill>
                <a:schemeClr val="accent2"/>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Feuil1!$B$3:$B$4</c:f>
              <c:strCache>
                <c:ptCount val="2"/>
                <c:pt idx="0">
                  <c:v>Mauvaise connaisance des SAP</c:v>
                </c:pt>
                <c:pt idx="1">
                  <c:v>Bonne connaissance des SAP</c:v>
                </c:pt>
              </c:strCache>
            </c:strRef>
          </c:cat>
          <c:val>
            <c:numRef>
              <c:f>Feuil1!$C$3:$C$4</c:f>
              <c:numCache>
                <c:formatCode>0%</c:formatCode>
                <c:ptCount val="2"/>
                <c:pt idx="0">
                  <c:v>0.4</c:v>
                </c:pt>
                <c:pt idx="1">
                  <c:v>0.59</c:v>
                </c:pt>
              </c:numCache>
            </c:numRef>
          </c:val>
        </c:ser>
        <c:dLbls>
          <c:showLegendKey val="0"/>
          <c:showVal val="0"/>
          <c:showCatName val="0"/>
          <c:showSerName val="0"/>
          <c:showPercent val="0"/>
          <c:showBubbleSize val="0"/>
        </c:dLbls>
        <c:gapWidth val="150"/>
        <c:axId val="99720192"/>
        <c:axId val="37655296"/>
      </c:barChart>
      <c:catAx>
        <c:axId val="99720192"/>
        <c:scaling>
          <c:orientation val="minMax"/>
        </c:scaling>
        <c:delete val="0"/>
        <c:axPos val="l"/>
        <c:numFmt formatCode="General" sourceLinked="0"/>
        <c:majorTickMark val="out"/>
        <c:minorTickMark val="none"/>
        <c:tickLblPos val="nextTo"/>
        <c:crossAx val="37655296"/>
        <c:crosses val="autoZero"/>
        <c:auto val="1"/>
        <c:lblAlgn val="ctr"/>
        <c:lblOffset val="100"/>
        <c:noMultiLvlLbl val="0"/>
      </c:catAx>
      <c:valAx>
        <c:axId val="37655296"/>
        <c:scaling>
          <c:orientation val="minMax"/>
        </c:scaling>
        <c:delete val="0"/>
        <c:axPos val="b"/>
        <c:numFmt formatCode="0%" sourceLinked="1"/>
        <c:majorTickMark val="out"/>
        <c:minorTickMark val="none"/>
        <c:tickLblPos val="nextTo"/>
        <c:crossAx val="99720192"/>
        <c:crosses val="autoZero"/>
        <c:crossBetween val="between"/>
      </c:valAx>
      <c:spPr>
        <a:noFill/>
        <a:ln w="25400">
          <a:noFill/>
        </a:ln>
      </c:spPr>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49484983451878"/>
          <c:y val="1.9651051414212011E-2"/>
          <c:w val="0.51744438885455135"/>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Pt>
            <c:idx val="1"/>
            <c:invertIfNegative val="0"/>
            <c:bubble3D val="0"/>
          </c:dPt>
          <c:dPt>
            <c:idx val="7"/>
            <c:invertIfNegative val="0"/>
            <c:bubble3D val="0"/>
          </c:dPt>
          <c:dLbls>
            <c:spPr>
              <a:noFill/>
              <a:ln>
                <a:noFill/>
              </a:ln>
              <a:effectLst/>
            </c:spPr>
            <c:txPr>
              <a:bodyPr anchorCtr="0"/>
              <a:lstStyle/>
              <a:p>
                <a:pPr algn="ctr">
                  <a:defRPr lang="fr-FR" sz="10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Feuil1!$A$2:$A$10</c:f>
              <c:strCache>
                <c:ptCount val="9"/>
                <c:pt idx="0">
                  <c:v>Par manque de disponibilité pour réaliser ces tâches vous-même ou pour privilégier des loisirs  </c:v>
                </c:pt>
                <c:pt idx="1">
                  <c:v>Pour des raisons de santé  </c:v>
                </c:pt>
                <c:pt idx="2">
                  <c:v>Par manque de compétences pour réaliser correctement ces tâches vous-même  </c:v>
                </c:pt>
                <c:pt idx="3">
                  <c:v>Parce que vous n’aviez personne de votre entourage pour vous aider  </c:v>
                </c:pt>
                <c:pt idx="4">
                  <c:v>Pour ne pas dépendre de vos proches  </c:v>
                </c:pt>
                <c:pt idx="5">
                  <c:v>Parce que le service vous a été recommandé  </c:v>
                </c:pt>
                <c:pt idx="6">
                  <c:v>Pour favoriser l’emploi, par esprit de solidarité  </c:v>
                </c:pt>
                <c:pt idx="7">
                  <c:v>Pour les aides financières liées aux Services à la Personne  </c:v>
                </c:pt>
                <c:pt idx="8">
                  <c:v>Pour une autre raison  </c:v>
                </c:pt>
              </c:strCache>
            </c:strRef>
          </c:cat>
          <c:val>
            <c:numRef>
              <c:f>Feuil1!$B$2:$B$10</c:f>
              <c:numCache>
                <c:formatCode>0%</c:formatCode>
                <c:ptCount val="9"/>
                <c:pt idx="0">
                  <c:v>0.52</c:v>
                </c:pt>
                <c:pt idx="1">
                  <c:v>0.25</c:v>
                </c:pt>
                <c:pt idx="2">
                  <c:v>0.24</c:v>
                </c:pt>
                <c:pt idx="3">
                  <c:v>0.18</c:v>
                </c:pt>
                <c:pt idx="4">
                  <c:v>0.17</c:v>
                </c:pt>
                <c:pt idx="5">
                  <c:v>0.17</c:v>
                </c:pt>
                <c:pt idx="6">
                  <c:v>0.15</c:v>
                </c:pt>
                <c:pt idx="7">
                  <c:v>0.12</c:v>
                </c:pt>
                <c:pt idx="8">
                  <c:v>0.09</c:v>
                </c:pt>
              </c:numCache>
            </c:numRef>
          </c:val>
        </c:ser>
        <c:dLbls>
          <c:showLegendKey val="0"/>
          <c:showVal val="0"/>
          <c:showCatName val="0"/>
          <c:showSerName val="0"/>
          <c:showPercent val="0"/>
          <c:showBubbleSize val="0"/>
        </c:dLbls>
        <c:gapWidth val="40"/>
        <c:axId val="113378432"/>
        <c:axId val="113379968"/>
      </c:barChart>
      <c:catAx>
        <c:axId val="113378432"/>
        <c:scaling>
          <c:orientation val="maxMin"/>
        </c:scaling>
        <c:delete val="0"/>
        <c:axPos val="l"/>
        <c:numFmt formatCode="General" sourceLinked="0"/>
        <c:majorTickMark val="out"/>
        <c:minorTickMark val="none"/>
        <c:tickLblPos val="nextTo"/>
        <c:spPr>
          <a:ln>
            <a:noFill/>
          </a:ln>
        </c:spPr>
        <c:txPr>
          <a:bodyPr/>
          <a:lstStyle/>
          <a:p>
            <a:pPr>
              <a:defRPr sz="800" b="0">
                <a:latin typeface="Calibri" pitchFamily="34" charset="0"/>
                <a:cs typeface="Calibri" pitchFamily="34" charset="0"/>
              </a:defRPr>
            </a:pPr>
            <a:endParaRPr lang="fr-FR"/>
          </a:p>
        </c:txPr>
        <c:crossAx val="113379968"/>
        <c:crosses val="autoZero"/>
        <c:auto val="1"/>
        <c:lblAlgn val="ctr"/>
        <c:lblOffset val="100"/>
        <c:noMultiLvlLbl val="0"/>
      </c:catAx>
      <c:valAx>
        <c:axId val="113379968"/>
        <c:scaling>
          <c:orientation val="minMax"/>
        </c:scaling>
        <c:delete val="1"/>
        <c:axPos val="t"/>
        <c:numFmt formatCode="0%" sourceLinked="1"/>
        <c:majorTickMark val="out"/>
        <c:minorTickMark val="none"/>
        <c:tickLblPos val="nextTo"/>
        <c:crossAx val="113378432"/>
        <c:crosses val="autoZero"/>
        <c:crossBetween val="between"/>
      </c:valAx>
      <c:spPr>
        <a:noFill/>
        <a:ln w="25400">
          <a:noFill/>
        </a:ln>
      </c:spPr>
    </c:plotArea>
    <c:plotVisOnly val="1"/>
    <c:dispBlanksAs val="gap"/>
    <c:showDLblsOverMax val="0"/>
  </c:chart>
  <c:spPr>
    <a:solidFill>
      <a:srgbClr val="FFFFFF"/>
    </a:solidFill>
  </c:spPr>
  <c:txPr>
    <a:bodyPr/>
    <a:lstStyle/>
    <a:p>
      <a:pPr>
        <a:defRPr sz="1400">
          <a:latin typeface="+mj-lt"/>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375574622223045"/>
          <c:y val="1.9651051414212011E-2"/>
          <c:w val="0.4462442537777695"/>
          <c:h val="0.97898600479057929"/>
        </c:manualLayout>
      </c:layout>
      <c:barChart>
        <c:barDir val="bar"/>
        <c:grouping val="clustered"/>
        <c:varyColors val="0"/>
        <c:ser>
          <c:idx val="0"/>
          <c:order val="0"/>
          <c:tx>
            <c:strRef>
              <c:f>Feuil1!$B$1</c:f>
              <c:strCache>
                <c:ptCount val="1"/>
                <c:pt idx="0">
                  <c:v>Colonne2</c:v>
                </c:pt>
              </c:strCache>
            </c:strRef>
          </c:tx>
          <c:spPr>
            <a:solidFill>
              <a:srgbClr val="003366"/>
            </a:solidFill>
            <a:ln>
              <a:solidFill>
                <a:sysClr val="window" lastClr="FFFFFF"/>
              </a:solidFill>
            </a:ln>
            <a:effectLst/>
          </c:spPr>
          <c:invertIfNegative val="0"/>
          <c:dPt>
            <c:idx val="0"/>
            <c:invertIfNegative val="0"/>
            <c:bubble3D val="0"/>
          </c:dPt>
          <c:dPt>
            <c:idx val="1"/>
            <c:invertIfNegative val="0"/>
            <c:bubble3D val="0"/>
          </c:dPt>
          <c:dPt>
            <c:idx val="7"/>
            <c:invertIfNegative val="0"/>
            <c:bubble3D val="0"/>
          </c:dPt>
          <c:dLbls>
            <c:spPr>
              <a:noFill/>
              <a:ln>
                <a:noFill/>
              </a:ln>
              <a:effectLst/>
            </c:spPr>
            <c:txPr>
              <a:bodyPr anchorCtr="0"/>
              <a:lstStyle/>
              <a:p>
                <a:pPr algn="ctr">
                  <a:defRPr lang="fr-FR" sz="14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Les déductions fiscales (exonérations de charges, réduction  ou crédit d’impôt…) </c:v>
                </c:pt>
                <c:pt idx="1">
                  <c:v>Le CESU (Chèque Emploi Service Universel) préfinancé (par votre employeur, comité d’entreprise, mutuelle…) </c:v>
                </c:pt>
                <c:pt idx="2">
                  <c:v>Les aides des caisses d’allocations familiales ou autres caisses telles que la PAJE (Prestation d’Accueil du Jeune Enfant) </c:v>
                </c:pt>
                <c:pt idx="3">
                  <c:v>Les aides des collectivités : APA (Allocation personnalisée d’Autonomie), MCH (Prestation de Compensation du Handicap)… </c:v>
                </c:pt>
              </c:strCache>
            </c:strRef>
          </c:cat>
          <c:val>
            <c:numRef>
              <c:f>Feuil1!$B$2:$B$5</c:f>
              <c:numCache>
                <c:formatCode>0%</c:formatCode>
                <c:ptCount val="4"/>
                <c:pt idx="0">
                  <c:v>0.76</c:v>
                </c:pt>
                <c:pt idx="1">
                  <c:v>0.72</c:v>
                </c:pt>
                <c:pt idx="2">
                  <c:v>0.69</c:v>
                </c:pt>
                <c:pt idx="3">
                  <c:v>0.55000000000000004</c:v>
                </c:pt>
              </c:numCache>
            </c:numRef>
          </c:val>
        </c:ser>
        <c:dLbls>
          <c:showLegendKey val="0"/>
          <c:showVal val="0"/>
          <c:showCatName val="0"/>
          <c:showSerName val="0"/>
          <c:showPercent val="0"/>
          <c:showBubbleSize val="0"/>
        </c:dLbls>
        <c:gapWidth val="40"/>
        <c:axId val="115715072"/>
        <c:axId val="115725056"/>
      </c:barChart>
      <c:catAx>
        <c:axId val="115715072"/>
        <c:scaling>
          <c:orientation val="maxMin"/>
        </c:scaling>
        <c:delete val="0"/>
        <c:axPos val="l"/>
        <c:numFmt formatCode="General" sourceLinked="0"/>
        <c:majorTickMark val="out"/>
        <c:minorTickMark val="none"/>
        <c:tickLblPos val="nextTo"/>
        <c:spPr>
          <a:ln>
            <a:noFill/>
          </a:ln>
        </c:spPr>
        <c:txPr>
          <a:bodyPr/>
          <a:lstStyle/>
          <a:p>
            <a:pPr>
              <a:defRPr sz="1200" b="0">
                <a:latin typeface="Calibri" pitchFamily="34" charset="0"/>
                <a:cs typeface="Calibri" pitchFamily="34" charset="0"/>
              </a:defRPr>
            </a:pPr>
            <a:endParaRPr lang="fr-FR"/>
          </a:p>
        </c:txPr>
        <c:crossAx val="115725056"/>
        <c:crosses val="autoZero"/>
        <c:auto val="1"/>
        <c:lblAlgn val="ctr"/>
        <c:lblOffset val="100"/>
        <c:noMultiLvlLbl val="0"/>
      </c:catAx>
      <c:valAx>
        <c:axId val="115725056"/>
        <c:scaling>
          <c:orientation val="minMax"/>
        </c:scaling>
        <c:delete val="1"/>
        <c:axPos val="t"/>
        <c:numFmt formatCode="0%" sourceLinked="1"/>
        <c:majorTickMark val="out"/>
        <c:minorTickMark val="none"/>
        <c:tickLblPos val="nextTo"/>
        <c:crossAx val="115715072"/>
        <c:crosses val="autoZero"/>
        <c:crossBetween val="between"/>
      </c:valAx>
      <c:spPr>
        <a:noFill/>
        <a:ln w="25400">
          <a:noFill/>
        </a:ln>
      </c:spPr>
    </c:plotArea>
    <c:plotVisOnly val="1"/>
    <c:dispBlanksAs val="gap"/>
    <c:showDLblsOverMax val="0"/>
  </c:chart>
  <c:spPr>
    <a:solidFill>
      <a:srgbClr val="FFFFFF"/>
    </a:solidFill>
  </c:spPr>
  <c:txPr>
    <a:bodyPr/>
    <a:lstStyle/>
    <a:p>
      <a:pPr>
        <a:defRPr sz="1400">
          <a:latin typeface="+mj-lt"/>
        </a:defRPr>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E33C4-5B1B-4334-8E96-F96CF6DF4F68}" type="datetimeFigureOut">
              <a:rPr lang="fr-FR" smtClean="0"/>
              <a:t>18/11/2016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92929-CF97-41EC-AFAA-C65B2DA3AC59}" type="slidenum">
              <a:rPr lang="fr-FR" smtClean="0"/>
              <a:t>‹N°›</a:t>
            </a:fld>
            <a:endParaRPr lang="fr-FR"/>
          </a:p>
        </p:txBody>
      </p:sp>
    </p:spTree>
    <p:extLst>
      <p:ext uri="{BB962C8B-B14F-4D97-AF65-F5344CB8AC3E}">
        <p14:creationId xmlns:p14="http://schemas.microsoft.com/office/powerpoint/2010/main" val="294501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xfrm>
            <a:off x="381000" y="685800"/>
            <a:ext cx="6096000" cy="3429000"/>
          </a:xfrm>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latin typeface="Arial" charset="0"/>
              <a:ea typeface="ＭＳ Ｐゴシック" pitchFamily="34" charset="-128"/>
              <a:cs typeface="Arial" charset="0"/>
            </a:endParaRPr>
          </a:p>
        </p:txBody>
      </p:sp>
      <p:sp>
        <p:nvSpPr>
          <p:cNvPr id="194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23A33E38-3C0D-46AB-8AF3-27686A3CCD52}" type="slidenum">
              <a:rPr lang="fr-FR" altLang="fr-FR">
                <a:solidFill>
                  <a:prstClr val="black"/>
                </a:solidFill>
              </a:rPr>
              <a:pPr eaLnBrk="1" hangingPunct="1">
                <a:spcBef>
                  <a:spcPct val="0"/>
                </a:spcBef>
              </a:pPr>
              <a:t>6</a:t>
            </a:fld>
            <a:endParaRPr lang="fr-FR" alt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xfrm>
            <a:off x="381000" y="685800"/>
            <a:ext cx="6096000" cy="3429000"/>
          </a:xfrm>
          <a:ln/>
        </p:spPr>
      </p:sp>
      <p:sp>
        <p:nvSpPr>
          <p:cNvPr id="286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latin typeface="Arial" charset="0"/>
              <a:ea typeface="ＭＳ Ｐゴシック" pitchFamily="34" charset="-128"/>
              <a:cs typeface="Arial" charset="0"/>
            </a:endParaRPr>
          </a:p>
        </p:txBody>
      </p:sp>
      <p:sp>
        <p:nvSpPr>
          <p:cNvPr id="286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748A342-36E2-4319-BA7A-C1A9AF09C037}" type="slidenum">
              <a:rPr lang="fr-FR" altLang="fr-FR">
                <a:solidFill>
                  <a:prstClr val="black"/>
                </a:solidFill>
              </a:rPr>
              <a:pPr eaLnBrk="1" hangingPunct="1">
                <a:spcBef>
                  <a:spcPct val="0"/>
                </a:spcBef>
              </a:pPr>
              <a:t>15</a:t>
            </a:fld>
            <a:endParaRPr lang="fr-FR" altLang="fr-F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10453-A8BA-44CF-A41C-50A528B3F7CA}" type="slidenum">
              <a:rPr lang="fr-FR" altLang="fr-FR">
                <a:solidFill>
                  <a:prstClr val="black"/>
                </a:solidFill>
              </a:rPr>
              <a:pPr/>
              <a:t>31</a:t>
            </a:fld>
            <a:endParaRPr lang="fr-FR" altLang="fr-FR">
              <a:solidFill>
                <a:prstClr val="black"/>
              </a:solidFill>
            </a:endParaRPr>
          </a:p>
        </p:txBody>
      </p:sp>
      <p:sp>
        <p:nvSpPr>
          <p:cNvPr id="56322" name="Rectangle 2"/>
          <p:cNvSpPr>
            <a:spLocks noChangeArrowheads="1" noTextEdit="1"/>
          </p:cNvSpPr>
          <p:nvPr>
            <p:ph type="sldImg"/>
          </p:nvPr>
        </p:nvSpPr>
        <p:spPr>
          <a:xfrm>
            <a:off x="1143000" y="685800"/>
            <a:ext cx="4572000" cy="3429000"/>
          </a:xfrm>
          <a:ln/>
        </p:spPr>
      </p:sp>
      <p:sp>
        <p:nvSpPr>
          <p:cNvPr id="56323"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07334-AE3F-4867-B4C8-500E88418B29}" type="slidenum">
              <a:rPr lang="fr-FR" altLang="fr-FR">
                <a:solidFill>
                  <a:prstClr val="black"/>
                </a:solidFill>
              </a:rPr>
              <a:pPr/>
              <a:t>34</a:t>
            </a:fld>
            <a:endParaRPr lang="fr-FR" altLang="fr-FR">
              <a:solidFill>
                <a:prstClr val="black"/>
              </a:solidFill>
            </a:endParaRPr>
          </a:p>
        </p:txBody>
      </p:sp>
      <p:sp>
        <p:nvSpPr>
          <p:cNvPr id="84994" name="Rectangle 2"/>
          <p:cNvSpPr>
            <a:spLocks noChangeArrowheads="1" noTextEdit="1"/>
          </p:cNvSpPr>
          <p:nvPr>
            <p:ph type="sldImg"/>
          </p:nvPr>
        </p:nvSpPr>
        <p:spPr>
          <a:xfrm>
            <a:off x="382588" y="685800"/>
            <a:ext cx="6094412" cy="3429000"/>
          </a:xfrm>
          <a:ln/>
        </p:spPr>
      </p:sp>
      <p:sp>
        <p:nvSpPr>
          <p:cNvPr id="84995" name="Rectangle 3"/>
          <p:cNvSpPr>
            <a:spLocks noGrp="1" noChangeArrowheads="1"/>
          </p:cNvSpPr>
          <p:nvPr>
            <p:ph type="body" idx="1"/>
          </p:nvPr>
        </p:nvSpPr>
        <p:spPr>
          <a:xfrm>
            <a:off x="914508" y="4344607"/>
            <a:ext cx="5028986" cy="4113556"/>
          </a:xfrm>
        </p:spPr>
        <p:txBody>
          <a:bodyPr/>
          <a:lstStyle/>
          <a:p>
            <a:r>
              <a:rPr lang="fr-FR" altLang="fr-FR"/>
              <a:t>Beaucoup de termes pour désigner les personnes âgées : sénior anciens, troisième âge, vieilles gens…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52EFB-CAD8-4F69-80EB-D1DF5D7A388F}" type="slidenum">
              <a:rPr lang="fr-FR" altLang="fr-FR">
                <a:solidFill>
                  <a:prstClr val="black"/>
                </a:solidFill>
              </a:rPr>
              <a:pPr/>
              <a:t>39</a:t>
            </a:fld>
            <a:endParaRPr lang="fr-FR" altLang="fr-FR">
              <a:solidFill>
                <a:prstClr val="black"/>
              </a:solidFill>
            </a:endParaRPr>
          </a:p>
        </p:txBody>
      </p:sp>
      <p:sp>
        <p:nvSpPr>
          <p:cNvPr id="53250" name="Rectangle 2"/>
          <p:cNvSpPr>
            <a:spLocks noChangeArrowheads="1" noTextEdit="1"/>
          </p:cNvSpPr>
          <p:nvPr>
            <p:ph type="sldImg"/>
          </p:nvPr>
        </p:nvSpPr>
        <p:spPr>
          <a:xfrm>
            <a:off x="381000" y="685800"/>
            <a:ext cx="6096000" cy="3429000"/>
          </a:xfrm>
          <a:ln/>
        </p:spPr>
      </p:sp>
      <p:sp>
        <p:nvSpPr>
          <p:cNvPr id="53251" name="Rectangle 3"/>
          <p:cNvSpPr>
            <a:spLocks noGrp="1" noChangeArrowheads="1"/>
          </p:cNvSpPr>
          <p:nvPr>
            <p:ph type="body" idx="1"/>
          </p:nvPr>
        </p:nvSpPr>
        <p:spPr/>
        <p:txBody>
          <a:bodyPr/>
          <a:lstStyle/>
          <a:p>
            <a:r>
              <a:rPr lang="fr-FR" altLang="fr-FR"/>
              <a:t>1/ 81.1% des électeurs inscrits se sont rendus aux urnes.</a:t>
            </a:r>
          </a:p>
          <a:p>
            <a:r>
              <a:rPr lang="fr-FR" altLang="fr-FR"/>
              <a:t>2/ n pdec</a:t>
            </a:r>
          </a:p>
          <a:p>
            <a:r>
              <a:rPr lang="fr-FR" altLang="fr-FR"/>
              <a:t>Ccl: nous avons donc, au point de départ, une forte implication des nordistes,</a:t>
            </a:r>
          </a:p>
          <a:p>
            <a:r>
              <a:rPr lang="fr-FR" altLang="fr-FR"/>
              <a:t>Et nous allons voir maintenant comment cette implication a évolué.</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90947-C072-4915-8343-0810512E2F19}" type="slidenum">
              <a:rPr lang="fr-FR" altLang="fr-FR">
                <a:solidFill>
                  <a:prstClr val="black"/>
                </a:solidFill>
              </a:rPr>
              <a:pPr/>
              <a:t>40</a:t>
            </a:fld>
            <a:endParaRPr lang="fr-FR" altLang="fr-FR">
              <a:solidFill>
                <a:prstClr val="black"/>
              </a:solidFill>
            </a:endParaRPr>
          </a:p>
        </p:txBody>
      </p:sp>
      <p:sp>
        <p:nvSpPr>
          <p:cNvPr id="50178" name="Rectangle 2"/>
          <p:cNvSpPr>
            <a:spLocks noChangeArrowheads="1" noTextEdit="1"/>
          </p:cNvSpPr>
          <p:nvPr>
            <p:ph type="sldImg"/>
          </p:nvPr>
        </p:nvSpPr>
        <p:spPr>
          <a:xfrm>
            <a:off x="381000" y="685800"/>
            <a:ext cx="6096000" cy="3429000"/>
          </a:xfrm>
          <a:ln/>
        </p:spPr>
      </p:sp>
      <p:sp>
        <p:nvSpPr>
          <p:cNvPr id="50179" name="Rectangle 3"/>
          <p:cNvSpPr>
            <a:spLocks noGrp="1" noChangeArrowheads="1"/>
          </p:cNvSpPr>
          <p:nvPr>
            <p:ph type="body" idx="1"/>
          </p:nvPr>
        </p:nvSpPr>
        <p:spPr/>
        <p:txBody>
          <a:bodyPr/>
          <a:lstStyle/>
          <a:p>
            <a:r>
              <a:rPr lang="fr-FR" altLang="fr-FR" sz="900"/>
              <a:t>Davantage de personnes âgées :</a:t>
            </a:r>
          </a:p>
          <a:p>
            <a:pPr lvl="1">
              <a:buFont typeface="Wingdings" pitchFamily="2" charset="2"/>
              <a:buNone/>
            </a:pPr>
            <a:r>
              <a:rPr lang="fr-FR" altLang="fr-FR" sz="900"/>
              <a:t>Sur le littoral du N-PdeC et en Flandre intérieure</a:t>
            </a:r>
          </a:p>
          <a:p>
            <a:pPr lvl="1">
              <a:buFont typeface="Wingdings" pitchFamily="2" charset="2"/>
              <a:buNone/>
            </a:pPr>
            <a:r>
              <a:rPr lang="fr-FR" altLang="fr-FR" sz="900"/>
              <a:t>Autour de la baie de Somme</a:t>
            </a:r>
          </a:p>
          <a:p>
            <a:pPr lvl="1">
              <a:buFont typeface="Wingdings" pitchFamily="2" charset="2"/>
              <a:buNone/>
            </a:pPr>
            <a:r>
              <a:rPr lang="fr-FR" altLang="fr-FR" sz="900"/>
              <a:t>En Thiérache</a:t>
            </a:r>
          </a:p>
          <a:p>
            <a:pPr lvl="1">
              <a:buFont typeface="Wingdings" pitchFamily="2" charset="2"/>
              <a:buNone/>
            </a:pPr>
            <a:r>
              <a:rPr lang="fr-FR" altLang="fr-FR" sz="900"/>
              <a:t>Dans le sud-est de l’Oise</a:t>
            </a:r>
          </a:p>
          <a:p>
            <a:pPr lvl="1">
              <a:buFont typeface="Wingdings" pitchFamily="2" charset="2"/>
              <a:buNone/>
            </a:pPr>
            <a:endParaRPr lang="fr-FR" altLang="fr-FR" sz="900"/>
          </a:p>
          <a:p>
            <a:pPr lvl="1">
              <a:buFont typeface="Wingdings" pitchFamily="2" charset="2"/>
              <a:buNone/>
            </a:pPr>
            <a:r>
              <a:rPr lang="fr-FR" altLang="fr-FR" sz="900">
                <a:solidFill>
                  <a:srgbClr val="000099"/>
                </a:solidFill>
              </a:rPr>
              <a:t>Moins de personnes âgées : </a:t>
            </a:r>
          </a:p>
          <a:p>
            <a:pPr lvl="1">
              <a:buFont typeface="Wingdings" pitchFamily="2" charset="2"/>
              <a:buNone/>
            </a:pPr>
            <a:r>
              <a:rPr lang="fr-FR" altLang="fr-FR" sz="900"/>
              <a:t>En Artois-Arrageois-Douaisis</a:t>
            </a:r>
          </a:p>
          <a:p>
            <a:pPr lvl="1">
              <a:buFont typeface="Wingdings" pitchFamily="2" charset="2"/>
              <a:buNone/>
            </a:pPr>
            <a:r>
              <a:rPr lang="fr-FR" altLang="fr-FR" sz="900"/>
              <a:t>Dans le centre de la Picardie</a:t>
            </a:r>
          </a:p>
          <a:p>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D516F-9845-499D-A9D3-C1434DE76B83}" type="slidenum">
              <a:rPr lang="fr-FR" altLang="fr-FR">
                <a:solidFill>
                  <a:prstClr val="black"/>
                </a:solidFill>
              </a:rPr>
              <a:pPr/>
              <a:t>41</a:t>
            </a:fld>
            <a:endParaRPr lang="fr-FR" altLang="fr-FR">
              <a:solidFill>
                <a:prstClr val="black"/>
              </a:solidFill>
            </a:endParaRPr>
          </a:p>
        </p:txBody>
      </p:sp>
      <p:sp>
        <p:nvSpPr>
          <p:cNvPr id="81922" name="Rectangle 2"/>
          <p:cNvSpPr>
            <a:spLocks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p:txBody>
          <a:bodyPr/>
          <a:lstStyle/>
          <a:p>
            <a:r>
              <a:rPr lang="fr-FR" altLang="fr-FR"/>
              <a:t>Logement des PA ( propri vs locataire – habituel indiv ou pas – appart vs maison – surface logmt)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448EF-60EB-4AEB-97C4-A6152FF4F0BE}" type="slidenum">
              <a:rPr lang="fr-FR" altLang="fr-FR">
                <a:solidFill>
                  <a:prstClr val="black"/>
                </a:solidFill>
              </a:rPr>
              <a:pPr/>
              <a:t>42</a:t>
            </a:fld>
            <a:endParaRPr lang="fr-FR" altLang="fr-FR">
              <a:solidFill>
                <a:prstClr val="black"/>
              </a:solidFill>
            </a:endParaRPr>
          </a:p>
        </p:txBody>
      </p:sp>
      <p:sp>
        <p:nvSpPr>
          <p:cNvPr id="64514" name="Rectangle 2"/>
          <p:cNvSpPr>
            <a:spLocks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9F636-B1F0-49A0-B39B-729223724D56}" type="slidenum">
              <a:rPr lang="fr-FR" altLang="fr-FR">
                <a:solidFill>
                  <a:prstClr val="black"/>
                </a:solidFill>
              </a:rPr>
              <a:pPr/>
              <a:t>43</a:t>
            </a:fld>
            <a:endParaRPr lang="fr-FR" altLang="fr-FR">
              <a:solidFill>
                <a:prstClr val="black"/>
              </a:solidFill>
            </a:endParaRPr>
          </a:p>
        </p:txBody>
      </p:sp>
      <p:sp>
        <p:nvSpPr>
          <p:cNvPr id="51202" name="Rectangle 2"/>
          <p:cNvSpPr>
            <a:spLocks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8079C-C975-455A-B056-1635106A9661}" type="slidenum">
              <a:rPr lang="fr-FR" altLang="fr-FR">
                <a:solidFill>
                  <a:prstClr val="black"/>
                </a:solidFill>
              </a:rPr>
              <a:pPr/>
              <a:t>57</a:t>
            </a:fld>
            <a:endParaRPr lang="fr-FR" altLang="fr-FR">
              <a:solidFill>
                <a:prstClr val="black"/>
              </a:solidFill>
            </a:endParaRPr>
          </a:p>
        </p:txBody>
      </p:sp>
      <p:sp>
        <p:nvSpPr>
          <p:cNvPr id="103426" name="Rectangle 2"/>
          <p:cNvSpPr>
            <a:spLocks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592929-CF97-41EC-AFAA-C65B2DA3AC59}" type="slidenum">
              <a:rPr lang="fr-FR" smtClean="0"/>
              <a:t>80</a:t>
            </a:fld>
            <a:endParaRPr lang="fr-FR"/>
          </a:p>
        </p:txBody>
      </p:sp>
    </p:spTree>
    <p:extLst>
      <p:ext uri="{BB962C8B-B14F-4D97-AF65-F5344CB8AC3E}">
        <p14:creationId xmlns:p14="http://schemas.microsoft.com/office/powerpoint/2010/main" val="345722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xfrm>
            <a:off x="381000" y="685800"/>
            <a:ext cx="6096000" cy="3429000"/>
          </a:xfrm>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latin typeface="Arial" charset="0"/>
              <a:ea typeface="ＭＳ Ｐゴシック" pitchFamily="34" charset="-128"/>
              <a:cs typeface="Arial"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4922E39B-46BF-47A1-AE93-60896E2725CD}" type="slidenum">
              <a:rPr lang="fr-FR" altLang="fr-FR">
                <a:solidFill>
                  <a:prstClr val="black"/>
                </a:solidFill>
              </a:rPr>
              <a:pPr eaLnBrk="1" hangingPunct="1">
                <a:spcBef>
                  <a:spcPct val="0"/>
                </a:spcBef>
              </a:pPr>
              <a:t>7</a:t>
            </a:fld>
            <a:endParaRPr lang="fr-FR" alt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xfrm>
            <a:off x="381000" y="685800"/>
            <a:ext cx="6096000" cy="3429000"/>
          </a:xfrm>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smtClean="0">
                <a:latin typeface="Arial" charset="0"/>
                <a:ea typeface="ＭＳ Ｐゴシック" pitchFamily="34" charset="-128"/>
                <a:cs typeface="Arial" charset="0"/>
              </a:rPr>
              <a:t>For Quality gathered nine organisations or networks, some of them Brussels-based, and some of them established in France and in the United Kingdom:</a:t>
            </a:r>
          </a:p>
          <a:p>
            <a:r>
              <a:rPr lang="fr-BE" altLang="fr-FR" smtClean="0">
                <a:latin typeface="Arial" charset="0"/>
                <a:ea typeface="ＭＳ Ｐゴシック" pitchFamily="34" charset="-128"/>
                <a:cs typeface="Arial" charset="0"/>
              </a:rPr>
              <a:t>- European think &amp; do tank Pour la Solidarité - PLS (project coordinator)</a:t>
            </a:r>
          </a:p>
          <a:p>
            <a:r>
              <a:rPr lang="fr-BE" altLang="fr-FR" smtClean="0">
                <a:latin typeface="Arial" charset="0"/>
                <a:ea typeface="ＭＳ Ｐゴシック" pitchFamily="34" charset="-128"/>
                <a:cs typeface="Arial" charset="0"/>
              </a:rPr>
              <a:t>- Office Européen de Recherches Sociales (ORSEU)</a:t>
            </a:r>
          </a:p>
          <a:p>
            <a:r>
              <a:rPr lang="fr-BE" altLang="fr-FR" smtClean="0">
                <a:latin typeface="Arial" charset="0"/>
                <a:ea typeface="ＭＳ Ｐゴシック" pitchFamily="34" charset="-128"/>
                <a:cs typeface="Arial" charset="0"/>
              </a:rPr>
              <a:t>- European Federation for Services to Individuals (EFSI)</a:t>
            </a:r>
          </a:p>
          <a:p>
            <a:r>
              <a:rPr lang="fr-BE" altLang="fr-FR" smtClean="0">
                <a:latin typeface="Arial" charset="0"/>
                <a:ea typeface="ＭＳ Ｐゴシック" pitchFamily="34" charset="-128"/>
                <a:cs typeface="Arial" charset="0"/>
              </a:rPr>
              <a:t>- Social Services Europe (SSE) </a:t>
            </a:r>
          </a:p>
          <a:p>
            <a:r>
              <a:rPr lang="fr-BE" altLang="fr-FR" smtClean="0">
                <a:latin typeface="Arial" charset="0"/>
                <a:ea typeface="ＭＳ Ｐゴシック" pitchFamily="34" charset="-128"/>
                <a:cs typeface="Arial" charset="0"/>
              </a:rPr>
              <a:t>- European Research and Development Service for the Social Economy and Social Innovation (DIESIS)</a:t>
            </a:r>
          </a:p>
          <a:p>
            <a:r>
              <a:rPr lang="fr-BE" altLang="fr-FR" smtClean="0">
                <a:latin typeface="Arial" charset="0"/>
                <a:ea typeface="ＭＳ Ｐゴシック" pitchFamily="34" charset="-128"/>
                <a:cs typeface="Arial" charset="0"/>
              </a:rPr>
              <a:t>- European Social Network (ESN)</a:t>
            </a:r>
          </a:p>
          <a:p>
            <a:r>
              <a:rPr lang="en-US" altLang="fr-FR" smtClean="0">
                <a:latin typeface="Arial" charset="0"/>
                <a:ea typeface="ＭＳ Ｐゴシック" pitchFamily="34" charset="-128"/>
                <a:cs typeface="Arial" charset="0"/>
              </a:rPr>
              <a:t>- UNI Europa, the European Services Workers’ Union </a:t>
            </a:r>
            <a:r>
              <a:rPr lang="fr-BE" altLang="fr-FR" smtClean="0">
                <a:latin typeface="Arial" charset="0"/>
                <a:ea typeface="ＭＳ Ｐゴシック" pitchFamily="34" charset="-128"/>
                <a:cs typeface="Arial" charset="0"/>
              </a:rPr>
              <a:t>(UNI EUROPA)</a:t>
            </a:r>
          </a:p>
          <a:p>
            <a:r>
              <a:rPr lang="fr-BE" altLang="fr-FR" smtClean="0">
                <a:latin typeface="Arial" charset="0"/>
                <a:ea typeface="ＭＳ Ｐゴシック" pitchFamily="34" charset="-128"/>
                <a:cs typeface="Arial" charset="0"/>
              </a:rPr>
              <a:t>- The European Federation of Food, Agriculture and Tourism Trade Unions (EFFAT)</a:t>
            </a:r>
          </a:p>
          <a:p>
            <a:r>
              <a:rPr lang="fr-BE" altLang="fr-FR" smtClean="0">
                <a:latin typeface="Arial" charset="0"/>
                <a:ea typeface="ＭＳ Ｐゴシック" pitchFamily="34" charset="-128"/>
                <a:cs typeface="Arial" charset="0"/>
              </a:rPr>
              <a:t>- The European Federation of Public Service Unions (EPSU)</a:t>
            </a: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288B0E57-4A6D-4ED6-B244-4B88CD095600}" type="slidenum">
              <a:rPr lang="fr-FR" altLang="fr-FR">
                <a:solidFill>
                  <a:prstClr val="black"/>
                </a:solidFill>
              </a:rPr>
              <a:pPr eaLnBrk="1" hangingPunct="1">
                <a:spcBef>
                  <a:spcPct val="0"/>
                </a:spcBef>
              </a:pPr>
              <a:t>8</a:t>
            </a:fld>
            <a:endParaRPr lang="fr-FR" alt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xfrm>
            <a:off x="381000" y="685800"/>
            <a:ext cx="6096000" cy="3429000"/>
          </a:xfrm>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latin typeface="Arial" charset="0"/>
              <a:ea typeface="ＭＳ Ｐゴシック" pitchFamily="34" charset="-128"/>
              <a:cs typeface="Arial" charset="0"/>
            </a:endParaRPr>
          </a:p>
        </p:txBody>
      </p:sp>
      <p:sp>
        <p:nvSpPr>
          <p:cNvPr id="225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7922A656-04D4-4AFF-8692-70E14942E59A}" type="slidenum">
              <a:rPr lang="fr-FR" altLang="fr-FR">
                <a:solidFill>
                  <a:prstClr val="black"/>
                </a:solidFill>
              </a:rPr>
              <a:pPr eaLnBrk="1" hangingPunct="1">
                <a:spcBef>
                  <a:spcPct val="0"/>
                </a:spcBef>
              </a:pPr>
              <a:t>9</a:t>
            </a:fld>
            <a:endParaRPr lang="fr-FR" alt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xfrm>
            <a:off x="381000" y="685800"/>
            <a:ext cx="6096000" cy="3429000"/>
          </a:xfrm>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mtClean="0">
                <a:latin typeface="Arial" charset="0"/>
                <a:ea typeface="ＭＳ Ｐゴシック" pitchFamily="34" charset="-128"/>
                <a:cs typeface="Arial" charset="0"/>
              </a:rPr>
              <a:t>These are jobs requiring kind of regulation with the working conditions being shaped by the aspects mentioned in toolkit (legal, financial, industrial and organisational). The quality of services depends on the quality of jobs, and to improve both it is important to work with service users and service providers.</a:t>
            </a:r>
          </a:p>
        </p:txBody>
      </p:sp>
      <p:sp>
        <p:nvSpPr>
          <p:cNvPr id="235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AE684C9A-1402-4936-A025-C5449640081B}" type="slidenum">
              <a:rPr lang="fr-FR" altLang="fr-FR">
                <a:solidFill>
                  <a:prstClr val="black"/>
                </a:solidFill>
              </a:rPr>
              <a:pPr eaLnBrk="1" hangingPunct="1">
                <a:spcBef>
                  <a:spcPct val="0"/>
                </a:spcBef>
              </a:pPr>
              <a:t>10</a:t>
            </a:fld>
            <a:endParaRPr lang="fr-FR" altLang="fr-F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xfrm>
            <a:off x="381000" y="685800"/>
            <a:ext cx="6096000" cy="3429000"/>
          </a:xfrm>
          <a:ln/>
        </p:spPr>
      </p:sp>
      <p:sp>
        <p:nvSpPr>
          <p:cNvPr id="245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mtClean="0">
                <a:latin typeface="Arial" charset="0"/>
                <a:ea typeface="ＭＳ Ｐゴシック" pitchFamily="34" charset="-128"/>
                <a:cs typeface="Arial" charset="0"/>
              </a:rPr>
              <a:t>CCL1 - Career and employment security: </a:t>
            </a:r>
            <a:r>
              <a:rPr lang="en-US" altLang="fr-FR" smtClean="0">
                <a:latin typeface="Arial" charset="0"/>
                <a:ea typeface="ＭＳ Ｐゴシック" pitchFamily="34" charset="-128"/>
                <a:cs typeface="Arial" charset="0"/>
              </a:rPr>
              <a:t>Overall, career and employment security in the PHS sector varies from one country to another as a function of the content of collective agreements, as well as the existence of specific regulations on employment. Yet all observations in the 11 countries converge and confirm an observation that workers in the PHS are mostly women, mainly working part time, with relatively low skills and often from migrant background. Besides, in many cases migrant workers are also undeclared workers.</a:t>
            </a:r>
            <a:endParaRPr lang="en-GB" altLang="fr-FR" smtClean="0">
              <a:latin typeface="Arial" charset="0"/>
              <a:ea typeface="ＭＳ Ｐゴシック" pitchFamily="34" charset="-128"/>
              <a:cs typeface="Arial" charset="0"/>
            </a:endParaRPr>
          </a:p>
          <a:p>
            <a:r>
              <a:rPr lang="en-GB" altLang="fr-FR" smtClean="0">
                <a:latin typeface="Arial" charset="0"/>
                <a:ea typeface="ＭＳ Ｐゴシック" pitchFamily="34" charset="-128"/>
                <a:cs typeface="Arial" charset="0"/>
              </a:rPr>
              <a:t>CCL2 – Skills development and professionalisation: </a:t>
            </a:r>
            <a:r>
              <a:rPr lang="en-US" altLang="fr-FR" smtClean="0">
                <a:latin typeface="Arial" charset="0"/>
                <a:ea typeface="ＭＳ Ｐゴシック" pitchFamily="34" charset="-128"/>
                <a:cs typeface="Arial" charset="0"/>
              </a:rPr>
              <a:t>Measures to improve working conditions cannot but go hand in hand with measures to improve the professionalisation of workers, in order to  create and insure  a  better quality  of  service. The offer of jobs in the PHS sector is generally insufficient relative to demand,  particularly  due  to  the  lack  of  skilled  labour,  a  high  turnover,  and  still  too  low  use  of  new technologies  for  the  development  of  new  services  and  for  matching  supply  and  demand. Yet,  it also comes  clearly  out  that </a:t>
            </a:r>
            <a:r>
              <a:rPr lang="en-US" altLang="fr-FR" u="sng" smtClean="0">
                <a:latin typeface="Arial" charset="0"/>
                <a:ea typeface="ＭＳ Ｐゴシック" pitchFamily="34" charset="-128"/>
                <a:cs typeface="Arial" charset="0"/>
              </a:rPr>
              <a:t>Qualifications are important: the  PHS  jobs  require specific  skills,  technical  and/or  relational.</a:t>
            </a:r>
          </a:p>
          <a:p>
            <a:r>
              <a:rPr lang="en-US" altLang="fr-FR" smtClean="0">
                <a:latin typeface="Arial" charset="0"/>
                <a:ea typeface="ＭＳ Ｐゴシック" pitchFamily="34" charset="-128"/>
                <a:cs typeface="Arial" charset="0"/>
              </a:rPr>
              <a:t>CCL3 - Countries  at  stake  converge  with  the  observation  that  many PHS workers  are  not  satisfied  with  their  working  conditions : PHS workers frequently stipulate that they ‘usually have too much to do’, that they are ‘unable to respond to the needs of the users’, as well as that they ‘consider seriously leaving their work’. Also, some  initiatives to  promote  health  and  well-being  in  the sector have been detected in the countries observed.</a:t>
            </a:r>
            <a:endParaRPr lang="en-GB" altLang="fr-FR" smtClean="0">
              <a:latin typeface="Arial" charset="0"/>
              <a:ea typeface="ＭＳ Ｐゴシック" pitchFamily="34" charset="-128"/>
              <a:cs typeface="Arial" charset="0"/>
            </a:endParaRPr>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7A26FCBF-DDFA-47E1-A86E-86E25F4C03FE}" type="slidenum">
              <a:rPr lang="fr-FR" altLang="fr-FR">
                <a:solidFill>
                  <a:prstClr val="black"/>
                </a:solidFill>
              </a:rPr>
              <a:pPr eaLnBrk="1" hangingPunct="1">
                <a:spcBef>
                  <a:spcPct val="0"/>
                </a:spcBef>
              </a:pPr>
              <a:t>11</a:t>
            </a:fld>
            <a:endParaRPr lang="fr-FR" alt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xfrm>
            <a:off x="381000" y="685800"/>
            <a:ext cx="6096000" cy="3429000"/>
          </a:xfrm>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fr-FR" smtClean="0">
                <a:latin typeface="Arial" charset="0"/>
                <a:ea typeface="ＭＳ Ｐゴシック" pitchFamily="34" charset="-128"/>
                <a:cs typeface="Arial" charset="0"/>
              </a:rPr>
              <a:t>Quality is a-the key element of PHS. </a:t>
            </a: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4B2A4192-ED75-45DD-980E-A948309FB409}" type="slidenum">
              <a:rPr lang="fr-FR" altLang="fr-FR">
                <a:solidFill>
                  <a:prstClr val="black"/>
                </a:solidFill>
              </a:rPr>
              <a:pPr eaLnBrk="1" hangingPunct="1">
                <a:spcBef>
                  <a:spcPct val="0"/>
                </a:spcBef>
              </a:pPr>
              <a:t>12</a:t>
            </a:fld>
            <a:endParaRPr lang="fr-FR" alt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xfrm>
            <a:off x="381000" y="685800"/>
            <a:ext cx="6096000" cy="3429000"/>
          </a:xfrm>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z="1100" smtClean="0">
                <a:latin typeface="Arial" charset="0"/>
                <a:ea typeface="ＭＳ Ｐゴシック" pitchFamily="34" charset="-128"/>
                <a:cs typeface="Arial" charset="0"/>
              </a:rPr>
              <a:t>-CCL1 – Indeed, the variety of definitions and situations of PHS shows that is not possible to speak about this sector in a generalised manner, as otherwise it does not allow taking into account the particularities of each type of work and profession regarding the QJ or the QS.</a:t>
            </a:r>
          </a:p>
          <a:p>
            <a:r>
              <a:rPr lang="en-GB" altLang="fr-FR" sz="1100" smtClean="0">
                <a:latin typeface="Arial" charset="0"/>
                <a:ea typeface="ＭＳ Ｐゴシック" pitchFamily="34" charset="-128"/>
                <a:cs typeface="Arial" charset="0"/>
              </a:rPr>
              <a:t>-Experiences show and confirm that CCL2, also via training (although this potential is limited)</a:t>
            </a:r>
            <a:r>
              <a:rPr lang="en-GB" altLang="fr-FR" sz="1100" baseline="30000" smtClean="0">
                <a:latin typeface="Arial" charset="0"/>
                <a:ea typeface="ＭＳ Ｐゴシック" pitchFamily="34" charset="-128"/>
                <a:cs typeface="Arial" charset="0"/>
              </a:rPr>
              <a:t> </a:t>
            </a:r>
            <a:r>
              <a:rPr lang="en-GB" altLang="fr-FR" sz="1100" smtClean="0">
                <a:latin typeface="Arial" charset="0"/>
                <a:ea typeface="ＭＳ Ｐゴシック" pitchFamily="34" charset="-128"/>
                <a:cs typeface="Arial" charset="0"/>
              </a:rPr>
              <a:t>. Major PHS-related policy objectives in most countries at stake aim at creating formal jobs and/or formalising undeclared jobs. Some experiences presented demonstrate that policy settings may create formal jobs in PHS, offering entry positions and stable employment perspectives for service workers as well as migrants, women and low-skilled people.</a:t>
            </a:r>
          </a:p>
          <a:p>
            <a:r>
              <a:rPr lang="en-GB" altLang="fr-FR" sz="1100" smtClean="0">
                <a:latin typeface="Arial" charset="0"/>
                <a:ea typeface="ＭＳ Ｐゴシック" pitchFamily="34" charset="-128"/>
                <a:cs typeface="Arial" charset="0"/>
              </a:rPr>
              <a:t>-</a:t>
            </a:r>
            <a:r>
              <a:rPr lang="en-GB" altLang="fr-FR" sz="1100" u="sng" smtClean="0">
                <a:latin typeface="Arial" charset="0"/>
                <a:ea typeface="ＭＳ Ｐゴシック" pitchFamily="34" charset="-128"/>
                <a:cs typeface="Arial" charset="0"/>
              </a:rPr>
              <a:t>CCL3 sentence 1</a:t>
            </a:r>
            <a:r>
              <a:rPr lang="en-GB" altLang="fr-FR" sz="1100" smtClean="0">
                <a:latin typeface="Arial" charset="0"/>
                <a:ea typeface="ＭＳ Ｐゴシック" pitchFamily="34" charset="-128"/>
                <a:cs typeface="Arial" charset="0"/>
              </a:rPr>
              <a:t>, particularly due to the lack of skilled labour, a high turnover, and still too low use of new technologies for the development of new services and for matching supply and demand. The rising trend of PHS workers is expected to continue in the coming years, in all the countries at stake. The sector records increasing employment levels and provides opportunities for a greater number of jobs. All countries clearly share a common consciousness of the importance of qualifications. Yet, it also comes clearly out that </a:t>
            </a:r>
            <a:r>
              <a:rPr lang="en-GB" altLang="fr-FR" sz="1100" u="sng" smtClean="0">
                <a:latin typeface="Arial" charset="0"/>
                <a:ea typeface="ＭＳ Ｐゴシック" pitchFamily="34" charset="-128"/>
                <a:cs typeface="Arial" charset="0"/>
              </a:rPr>
              <a:t>CCL3 sentence 2</a:t>
            </a:r>
            <a:r>
              <a:rPr lang="en-GB" altLang="fr-FR" sz="1100" smtClean="0">
                <a:latin typeface="Arial" charset="0"/>
                <a:ea typeface="ＭＳ Ｐゴシック" pitchFamily="34" charset="-128"/>
                <a:cs typeface="Arial" charset="0"/>
              </a:rPr>
              <a:t>.</a:t>
            </a:r>
            <a:endParaRPr lang="fr-BE" altLang="fr-FR" sz="1100" smtClean="0">
              <a:latin typeface="Arial" charset="0"/>
              <a:ea typeface="ＭＳ Ｐゴシック" pitchFamily="34" charset="-128"/>
              <a:cs typeface="Arial" charset="0"/>
            </a:endParaRPr>
          </a:p>
          <a:p>
            <a:r>
              <a:rPr lang="en-GB" altLang="fr-FR" sz="1100" smtClean="0">
                <a:latin typeface="Arial" charset="0"/>
                <a:ea typeface="ＭＳ Ｐゴシック" pitchFamily="34" charset="-128"/>
                <a:cs typeface="Arial" charset="0"/>
              </a:rPr>
              <a:t>- It is more than ever essential to </a:t>
            </a:r>
            <a:r>
              <a:rPr lang="en-GB" altLang="fr-FR" sz="1100" u="sng" smtClean="0">
                <a:latin typeface="Arial" charset="0"/>
                <a:ea typeface="ＭＳ Ｐゴシック" pitchFamily="34" charset="-128"/>
                <a:cs typeface="Arial" charset="0"/>
              </a:rPr>
              <a:t>CCL4</a:t>
            </a:r>
            <a:r>
              <a:rPr lang="en-GB" altLang="fr-FR" sz="1100" smtClean="0">
                <a:latin typeface="Arial" charset="0"/>
                <a:ea typeface="ＭＳ Ｐゴシック" pitchFamily="34" charset="-128"/>
                <a:cs typeface="Arial" charset="0"/>
              </a:rPr>
              <a:t>. The financing role of PHS services acted by public authorities may positively influence working conditions, as well as increase the job quality. The impact of economic crisis forecast a further decrease of the public expenditures, which might be challenging for the future of the PHS sector.</a:t>
            </a:r>
            <a:r>
              <a:rPr lang="fr-BE" altLang="fr-FR" sz="1100" smtClean="0">
                <a:latin typeface="Arial" charset="0"/>
                <a:ea typeface="ＭＳ Ｐゴシック" pitchFamily="34" charset="-128"/>
                <a:cs typeface="Arial" charset="0"/>
              </a:rPr>
              <a:t> But</a:t>
            </a:r>
            <a:r>
              <a:rPr lang="en-GB" altLang="fr-FR" sz="1100" smtClean="0">
                <a:latin typeface="Arial" charset="0"/>
                <a:ea typeface="ＭＳ Ｐゴシック" pitchFamily="34" charset="-128"/>
                <a:cs typeface="Arial" charset="0"/>
              </a:rPr>
              <a:t> the future development of the PHS sector will depend on the effective improvement of working conditions and quality of services.</a:t>
            </a:r>
            <a:endParaRPr lang="fr-BE" altLang="fr-FR" sz="1100" smtClean="0">
              <a:latin typeface="Arial" charset="0"/>
              <a:ea typeface="ＭＳ Ｐゴシック" pitchFamily="34" charset="-128"/>
              <a:cs typeface="Arial"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DE24421-B9ED-4346-956E-D6B1627EAFBA}" type="slidenum">
              <a:rPr lang="fr-FR" altLang="fr-FR">
                <a:solidFill>
                  <a:prstClr val="black"/>
                </a:solidFill>
              </a:rPr>
              <a:pPr eaLnBrk="1" hangingPunct="1">
                <a:spcBef>
                  <a:spcPct val="0"/>
                </a:spcBef>
              </a:pPr>
              <a:t>13</a:t>
            </a:fld>
            <a:endParaRPr lang="fr-FR" altLang="fr-F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xfrm>
            <a:off x="381000" y="685800"/>
            <a:ext cx="6096000" cy="3429000"/>
          </a:xfrm>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mtClean="0">
                <a:latin typeface="Arial" charset="0"/>
                <a:ea typeface="ＭＳ Ｐゴシック" pitchFamily="34" charset="-128"/>
                <a:cs typeface="Arial" charset="0"/>
              </a:rPr>
              <a:t>1. Report: </a:t>
            </a:r>
            <a:r>
              <a:rPr lang="en-US" altLang="fr-FR" smtClean="0">
                <a:latin typeface="Arial" charset="0"/>
                <a:ea typeface="ＭＳ Ｐゴシック" pitchFamily="34" charset="-128"/>
                <a:cs typeface="Arial" charset="0"/>
              </a:rPr>
              <a:t>selection of main findings and comparison on the 11 countries at stake in terms of PHS policies</a:t>
            </a:r>
            <a:endParaRPr lang="en-GB" altLang="fr-FR" smtClean="0">
              <a:latin typeface="Arial" charset="0"/>
              <a:ea typeface="ＭＳ Ｐゴシック" pitchFamily="34" charset="-128"/>
              <a:cs typeface="Arial" charset="0"/>
            </a:endParaRPr>
          </a:p>
          <a:p>
            <a:r>
              <a:rPr lang="en-GB" altLang="fr-FR" smtClean="0">
                <a:latin typeface="Arial" charset="0"/>
                <a:ea typeface="ＭＳ Ｐゴシック" pitchFamily="34" charset="-128"/>
                <a:cs typeface="Arial" charset="0"/>
              </a:rPr>
              <a:t>2: Recommendations: </a:t>
            </a:r>
            <a:r>
              <a:rPr lang="en-US" altLang="fr-FR" smtClean="0">
                <a:latin typeface="Arial" charset="0"/>
                <a:ea typeface="ＭＳ Ｐゴシック" pitchFamily="34" charset="-128"/>
                <a:cs typeface="Arial" charset="0"/>
              </a:rPr>
              <a:t>a set of 10 recommendations to improve the working conditions and quality of services in the sectors, making jobs more attractive, and making the sectors more professional.</a:t>
            </a:r>
            <a:endParaRPr lang="en-GB" altLang="fr-FR" smtClean="0">
              <a:latin typeface="Arial" charset="0"/>
              <a:ea typeface="ＭＳ Ｐゴシック" pitchFamily="34" charset="-128"/>
              <a:cs typeface="Arial" charset="0"/>
            </a:endParaRPr>
          </a:p>
          <a:p>
            <a:r>
              <a:rPr lang="en-GB" altLang="fr-FR" smtClean="0">
                <a:latin typeface="Arial" charset="0"/>
                <a:ea typeface="ＭＳ Ｐゴシック" pitchFamily="34" charset="-128"/>
                <a:cs typeface="Arial" charset="0"/>
              </a:rPr>
              <a:t>3. Toolkit:</a:t>
            </a:r>
          </a:p>
          <a:p>
            <a:r>
              <a:rPr lang="en-US" altLang="fr-FR" smtClean="0">
                <a:latin typeface="Arial" charset="0"/>
                <a:ea typeface="ＭＳ Ｐゴシック" pitchFamily="34" charset="-128"/>
                <a:cs typeface="Arial" charset="0"/>
              </a:rPr>
              <a:t>-The selection of 18 practices covers all the project countries at stake. The presentation of identified practices is clear, harmonised (</a:t>
            </a:r>
            <a:r>
              <a:rPr lang="en-GB" altLang="fr-FR" smtClean="0">
                <a:latin typeface="Arial" charset="0"/>
                <a:ea typeface="ＭＳ Ｐゴシック" pitchFamily="34" charset="-128"/>
                <a:cs typeface="Arial" charset="0"/>
              </a:rPr>
              <a:t>1 page/practice, on basis of the common template)</a:t>
            </a:r>
            <a:r>
              <a:rPr lang="en-US" altLang="fr-FR" smtClean="0">
                <a:latin typeface="Arial" charset="0"/>
                <a:ea typeface="ＭＳ Ｐゴシック" pitchFamily="34" charset="-128"/>
                <a:cs typeface="Arial" charset="0"/>
              </a:rPr>
              <a:t>, useful and provides the essential elements to the reader, especially what concretely can be transferred. There is a very useful “Quality improvement checklist” at the beginning, it helps to easy choose and find each practice.</a:t>
            </a:r>
            <a:endParaRPr lang="en-GB" altLang="fr-FR" smtClean="0">
              <a:latin typeface="Arial" charset="0"/>
              <a:ea typeface="ＭＳ Ｐゴシック" pitchFamily="34" charset="-128"/>
              <a:cs typeface="Arial" charset="0"/>
            </a:endParaRPr>
          </a:p>
          <a:p>
            <a:r>
              <a:rPr lang="en-US" altLang="fr-FR" smtClean="0">
                <a:latin typeface="Arial" charset="0"/>
                <a:ea typeface="ＭＳ Ｐゴシック" pitchFamily="34" charset="-128"/>
                <a:cs typeface="Arial" charset="0"/>
              </a:rPr>
              <a:t>-Each practice is specific to the place and to the context where it has been established. The practices presented cannot be transferred entirely but elements thereof can be. Each description allows the reader to easily assess whether any elements of each practice can be transferred to his own country.</a:t>
            </a:r>
          </a:p>
          <a:p>
            <a:r>
              <a:rPr lang="en-GB" altLang="fr-FR" smtClean="0">
                <a:latin typeface="Arial" charset="0"/>
                <a:ea typeface="ＭＳ Ｐゴシック" pitchFamily="34" charset="-128"/>
                <a:cs typeface="Arial" charset="0"/>
              </a:rPr>
              <a:t>-It is a mutual learning project: Ideas are to be taken on specific points from each practice. (4 aspects are to be considered for transferability: legal, financial, industrial and organisational + 6 categories of tools for quality improvement.)</a:t>
            </a: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5ADC7AD8-44F2-48E5-ABD5-B72A59679640}" type="slidenum">
              <a:rPr lang="fr-FR" altLang="fr-FR">
                <a:solidFill>
                  <a:prstClr val="black"/>
                </a:solidFill>
              </a:rPr>
              <a:pPr eaLnBrk="1" hangingPunct="1">
                <a:spcBef>
                  <a:spcPct val="0"/>
                </a:spcBef>
              </a:pPr>
              <a:t>14</a:t>
            </a:fld>
            <a:endParaRPr lang="fr-FR" alt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BDF68E2-58F2-4D09-BE8B-E3BD06533059}"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BDF68E2-58F2-4D09-BE8B-E3BD06533059}"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14606967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‹N°›</a:t>
            </a:fld>
            <a:endParaRPr lang="en-US" dirty="0"/>
          </a:p>
        </p:txBody>
      </p:sp>
    </p:spTree>
    <p:extLst>
      <p:ext uri="{BB962C8B-B14F-4D97-AF65-F5344CB8AC3E}">
        <p14:creationId xmlns:p14="http://schemas.microsoft.com/office/powerpoint/2010/main" val="9025808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1814014"/>
            <a:ext cx="10058400" cy="2511098"/>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userDrawn="1"/>
        </p:nvSpPr>
        <p:spPr>
          <a:xfrm>
            <a:off x="4913233" y="5869096"/>
            <a:ext cx="7336089" cy="615553"/>
          </a:xfrm>
          <a:prstGeom prst="rect">
            <a:avLst/>
          </a:prstGeom>
          <a:noFill/>
        </p:spPr>
        <p:txBody>
          <a:bodyPr wrap="square" rtlCol="0">
            <a:spAutoFit/>
          </a:bodyPr>
          <a:lstStyle/>
          <a:p>
            <a:pPr algn="ctr"/>
            <a:r>
              <a:rPr lang="fr-FR" sz="1600" dirty="0" smtClean="0">
                <a:solidFill>
                  <a:srgbClr val="782A80"/>
                </a:solidFill>
              </a:rPr>
              <a:t>« SMALL, SMART &amp; SLOW CITY » </a:t>
            </a:r>
          </a:p>
          <a:p>
            <a:pPr algn="ctr"/>
            <a:endParaRPr lang="fr-FR" dirty="0">
              <a:solidFill>
                <a:prstClr val="black"/>
              </a:solidFill>
            </a:endParaRPr>
          </a:p>
        </p:txBody>
      </p:sp>
      <p:pic>
        <p:nvPicPr>
          <p:cNvPr id="11" name="Image 10" descr="mail1-viole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0469" y="5691468"/>
            <a:ext cx="572003" cy="57200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1957" y="85113"/>
            <a:ext cx="8828513" cy="1263681"/>
          </a:xfrm>
          <a:prstGeom prst="rect">
            <a:avLst/>
          </a:prstGeom>
        </p:spPr>
      </p:pic>
    </p:spTree>
    <p:extLst>
      <p:ext uri="{BB962C8B-B14F-4D97-AF65-F5344CB8AC3E}">
        <p14:creationId xmlns:p14="http://schemas.microsoft.com/office/powerpoint/2010/main" val="35550344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6698650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33316440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16732504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11/18/2016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11510142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32ABBEA6-7C60-4B02-AE87-00D78D8422AF}" type="datetimeFigureOut">
              <a:rPr lang="en-US" dirty="0"/>
              <a:pPr/>
              <a:t>11/18/2016</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solidFill>
                <a:srgbClr val="632E6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2E62"/>
                </a:solidFill>
              </a:rPr>
              <a:pPr/>
              <a:t>‹N°›</a:t>
            </a:fld>
            <a:endParaRPr lang="en-US" dirty="0">
              <a:solidFill>
                <a:srgbClr val="632E62"/>
              </a:solidFill>
            </a:endParaRPr>
          </a:p>
        </p:txBody>
      </p:sp>
    </p:spTree>
    <p:extLst>
      <p:ext uri="{BB962C8B-B14F-4D97-AF65-F5344CB8AC3E}">
        <p14:creationId xmlns:p14="http://schemas.microsoft.com/office/powerpoint/2010/main" val="32293509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9CAD897-D46E-4AD2-BD9B-49DD3E640873}" type="datetimeFigureOut">
              <a:rPr lang="en-US" dirty="0"/>
              <a:pPr/>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32921767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2603776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11546960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BDF68E2-58F2-4D09-BE8B-E3BD06533059}"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41067198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‹N°›</a:t>
            </a:fld>
            <a:endParaRPr lang="en-US" dirty="0"/>
          </a:p>
        </p:txBody>
      </p:sp>
    </p:spTree>
    <p:extLst>
      <p:ext uri="{BB962C8B-B14F-4D97-AF65-F5344CB8AC3E}">
        <p14:creationId xmlns:p14="http://schemas.microsoft.com/office/powerpoint/2010/main" val="7940148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1814014"/>
            <a:ext cx="10058400" cy="2511098"/>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userDrawn="1"/>
        </p:nvSpPr>
        <p:spPr>
          <a:xfrm>
            <a:off x="4913233" y="5869096"/>
            <a:ext cx="7336089" cy="615553"/>
          </a:xfrm>
          <a:prstGeom prst="rect">
            <a:avLst/>
          </a:prstGeom>
          <a:noFill/>
        </p:spPr>
        <p:txBody>
          <a:bodyPr wrap="square" rtlCol="0">
            <a:spAutoFit/>
          </a:bodyPr>
          <a:lstStyle/>
          <a:p>
            <a:pPr algn="ctr"/>
            <a:r>
              <a:rPr lang="fr-FR" sz="1600" dirty="0" smtClean="0">
                <a:solidFill>
                  <a:srgbClr val="782A80"/>
                </a:solidFill>
              </a:rPr>
              <a:t>« SMALL, SMART &amp; SLOW CITY » </a:t>
            </a:r>
          </a:p>
          <a:p>
            <a:pPr algn="ctr"/>
            <a:endParaRPr lang="fr-FR" dirty="0">
              <a:solidFill>
                <a:prstClr val="black"/>
              </a:solidFill>
            </a:endParaRPr>
          </a:p>
        </p:txBody>
      </p:sp>
      <p:pic>
        <p:nvPicPr>
          <p:cNvPr id="11" name="Image 10" descr="mail1-viole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0469" y="5691468"/>
            <a:ext cx="572003" cy="57200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1957" y="85113"/>
            <a:ext cx="8828513" cy="1263681"/>
          </a:xfrm>
          <a:prstGeom prst="rect">
            <a:avLst/>
          </a:prstGeom>
        </p:spPr>
      </p:pic>
    </p:spTree>
    <p:extLst>
      <p:ext uri="{BB962C8B-B14F-4D97-AF65-F5344CB8AC3E}">
        <p14:creationId xmlns:p14="http://schemas.microsoft.com/office/powerpoint/2010/main" val="30016637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19816583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36684010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2188578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11/18/2016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41285365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1814014"/>
            <a:ext cx="10058400" cy="2511098"/>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userDrawn="1"/>
        </p:nvSpPr>
        <p:spPr>
          <a:xfrm>
            <a:off x="4913233" y="5869096"/>
            <a:ext cx="7336089" cy="615553"/>
          </a:xfrm>
          <a:prstGeom prst="rect">
            <a:avLst/>
          </a:prstGeom>
          <a:noFill/>
        </p:spPr>
        <p:txBody>
          <a:bodyPr wrap="square" rtlCol="0">
            <a:spAutoFit/>
          </a:bodyPr>
          <a:lstStyle/>
          <a:p>
            <a:pPr algn="ctr"/>
            <a:r>
              <a:rPr lang="fr-FR" sz="1600" dirty="0" smtClean="0">
                <a:solidFill>
                  <a:srgbClr val="782A80"/>
                </a:solidFill>
              </a:rPr>
              <a:t>« SMALL, SMART &amp; SLOW CITY » </a:t>
            </a:r>
          </a:p>
          <a:p>
            <a:pPr algn="ctr"/>
            <a:endParaRPr lang="fr-FR" dirty="0"/>
          </a:p>
        </p:txBody>
      </p:sp>
      <p:pic>
        <p:nvPicPr>
          <p:cNvPr id="11" name="Image 10" descr="mail1-viole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0469" y="5691468"/>
            <a:ext cx="572003" cy="57200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1957" y="85113"/>
            <a:ext cx="8828513" cy="1263681"/>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32ABBEA6-7C60-4B02-AE87-00D78D8422AF}" type="datetimeFigureOut">
              <a:rPr lang="en-US" dirty="0"/>
              <a:pPr/>
              <a:t>11/18/2016</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solidFill>
                <a:srgbClr val="632E6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2E62"/>
                </a:solidFill>
              </a:rPr>
              <a:pPr/>
              <a:t>‹N°›</a:t>
            </a:fld>
            <a:endParaRPr lang="en-US" dirty="0">
              <a:solidFill>
                <a:srgbClr val="632E62"/>
              </a:solidFill>
            </a:endParaRPr>
          </a:p>
        </p:txBody>
      </p:sp>
    </p:spTree>
    <p:extLst>
      <p:ext uri="{BB962C8B-B14F-4D97-AF65-F5344CB8AC3E}">
        <p14:creationId xmlns:p14="http://schemas.microsoft.com/office/powerpoint/2010/main" val="27248130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9CAD897-D46E-4AD2-BD9B-49DD3E640873}" type="datetimeFigureOut">
              <a:rPr lang="en-US" dirty="0"/>
              <a:pPr/>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31451184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40822601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1535076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FC59B1A-BCD0-481D-8F2D-A0AC181F0A82}"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1842789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2975D68-CE65-4120-A49A-1AB0C4E60FC4}"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3761314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D608C75-435D-412A-B291-AA010A1D074F}"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495155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7FC9275B-181D-49B2-BE59-557239F10848}"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1993618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lt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EE2DC512-DD28-4498-9E5C-978B7019ADDC}"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491570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lt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BF6438CB-62F9-4A75-8B10-237A275AD7C1}"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83288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5A173594-4534-4545-8889-1E20B8656A65}"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176918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ED78ACDE-615E-46D9-A353-30231E350CCA}"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1563421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034F528-3BBF-4D3E-812B-C00D3EAE5A6C}"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881736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C89E89FC-348D-4C26-9314-79132AF4D1AD}"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279178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609600"/>
            <a:ext cx="25908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14400" y="609600"/>
            <a:ext cx="75692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6ED16D8-8208-4525-976A-3D5D4A3BB762}" type="slidenum">
              <a:rPr lang="fr-FR" altLang="fr-FR"/>
              <a:pPr/>
              <a:t>‹N°›</a:t>
            </a:fld>
            <a:endParaRPr lang="fr-FR" altLang="fr-FR"/>
          </a:p>
          <a:p>
            <a:r>
              <a:rPr lang="fr-FR" altLang="fr-FR"/>
              <a:t>21/11/2016</a:t>
            </a:r>
          </a:p>
        </p:txBody>
      </p:sp>
    </p:spTree>
    <p:extLst>
      <p:ext uri="{BB962C8B-B14F-4D97-AF65-F5344CB8AC3E}">
        <p14:creationId xmlns:p14="http://schemas.microsoft.com/office/powerpoint/2010/main" val="285776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pic>
        <p:nvPicPr>
          <p:cNvPr id="4" name="Picture 9" descr="Rouge"/>
          <p:cNvPicPr>
            <a:picLocks noChangeArrowheads="1"/>
          </p:cNvPicPr>
          <p:nvPr userDrawn="1"/>
        </p:nvPicPr>
        <p:blipFill>
          <a:blip r:embed="rId2">
            <a:extLst>
              <a:ext uri="{28A0092B-C50C-407E-A947-70E740481C1C}">
                <a14:useLocalDpi xmlns:a14="http://schemas.microsoft.com/office/drawing/2010/main" val="0"/>
              </a:ext>
            </a:extLst>
          </a:blip>
          <a:srcRect b="25551"/>
          <a:stretch>
            <a:fillRect/>
          </a:stretch>
        </p:blipFill>
        <p:spPr bwMode="gray">
          <a:xfrm>
            <a:off x="0" y="3810000"/>
            <a:ext cx="1219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gray">
          <a:xfrm>
            <a:off x="0" y="2590800"/>
            <a:ext cx="12192000" cy="1219200"/>
          </a:xfrm>
          <a:prstGeom prst="rect">
            <a:avLst/>
          </a:prstGeom>
          <a:solidFill>
            <a:schemeClr val="hlink"/>
          </a:solidFill>
          <a:ln>
            <a:noFill/>
          </a:ln>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defRPr/>
            </a:pPr>
            <a:endParaRPr lang="en-US" altLang="fr-FR" sz="1800" smtClean="0">
              <a:solidFill>
                <a:srgbClr val="CA202B"/>
              </a:solidFill>
            </a:endParaRPr>
          </a:p>
        </p:txBody>
      </p:sp>
      <p:pic>
        <p:nvPicPr>
          <p:cNvPr id="6" name="Picture 7" descr="PL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719667" y="447675"/>
            <a:ext cx="3985684"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userDrawn="1"/>
        </p:nvSpPr>
        <p:spPr bwMode="gray">
          <a:xfrm>
            <a:off x="719667" y="6094414"/>
            <a:ext cx="1928284" cy="320675"/>
          </a:xfrm>
          <a:prstGeom prst="rect">
            <a:avLst/>
          </a:prstGeom>
          <a:noFill/>
          <a:ln w="9525">
            <a:noFill/>
            <a:miter lim="800000"/>
            <a:headEnd/>
            <a:tailEnd/>
          </a:ln>
          <a:effectLst/>
        </p:spPr>
        <p:txBody>
          <a:bodyPr wrap="none"/>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0"/>
              </a:spcBef>
              <a:spcAft>
                <a:spcPct val="0"/>
              </a:spcAft>
              <a:defRPr/>
            </a:pPr>
            <a:r>
              <a:rPr lang="fr-FR" sz="1500" smtClean="0">
                <a:solidFill>
                  <a:srgbClr val="CA202B"/>
                </a:solidFill>
              </a:rPr>
              <a:t>www.pourlasolidarite.eu</a:t>
            </a:r>
          </a:p>
        </p:txBody>
      </p:sp>
      <p:sp>
        <p:nvSpPr>
          <p:cNvPr id="26630" name="Rectangle 6"/>
          <p:cNvSpPr>
            <a:spLocks noGrp="1" noChangeArrowheads="1"/>
          </p:cNvSpPr>
          <p:nvPr>
            <p:ph type="subTitle" idx="1"/>
          </p:nvPr>
        </p:nvSpPr>
        <p:spPr>
          <a:xfrm>
            <a:off x="719667" y="3268664"/>
            <a:ext cx="10752667" cy="973137"/>
          </a:xfrm>
        </p:spPr>
        <p:txBody>
          <a:bodyPr/>
          <a:lstStyle>
            <a:lvl1pPr marL="0" indent="0">
              <a:buFont typeface="Wingdings" pitchFamily="12" charset="2"/>
              <a:buNone/>
              <a:defRPr/>
            </a:lvl1pPr>
          </a:lstStyle>
          <a:p>
            <a:r>
              <a:rPr lang="fr-FR" dirty="0"/>
              <a:t>Sous-titre de la présentation</a:t>
            </a:r>
          </a:p>
        </p:txBody>
      </p:sp>
      <p:sp>
        <p:nvSpPr>
          <p:cNvPr id="26632" name="Rectangle 8"/>
          <p:cNvSpPr>
            <a:spLocks noGrp="1" noChangeArrowheads="1"/>
          </p:cNvSpPr>
          <p:nvPr>
            <p:ph type="ctrTitle"/>
          </p:nvPr>
        </p:nvSpPr>
        <p:spPr>
          <a:xfrm>
            <a:off x="719667" y="2590801"/>
            <a:ext cx="10752667" cy="677862"/>
          </a:xfrm>
        </p:spPr>
        <p:txBody>
          <a:bodyPr/>
          <a:lstStyle>
            <a:lvl1pPr>
              <a:defRPr>
                <a:solidFill>
                  <a:schemeClr val="bg2"/>
                </a:solidFill>
              </a:defRPr>
            </a:lvl1pPr>
          </a:lstStyle>
          <a:p>
            <a:r>
              <a:rPr lang="fr-FR" dirty="0"/>
              <a:t>TITRE DE LA PRÉSENTATION</a:t>
            </a:r>
          </a:p>
        </p:txBody>
      </p:sp>
    </p:spTree>
    <p:extLst>
      <p:ext uri="{BB962C8B-B14F-4D97-AF65-F5344CB8AC3E}">
        <p14:creationId xmlns:p14="http://schemas.microsoft.com/office/powerpoint/2010/main" val="2743365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8"/>
          <p:cNvSpPr>
            <a:spLocks noGrp="1" noChangeArrowheads="1"/>
          </p:cNvSpPr>
          <p:nvPr>
            <p:ph type="sldNum" sz="quarter" idx="10"/>
          </p:nvPr>
        </p:nvSpPr>
        <p:spPr>
          <a:ln/>
        </p:spPr>
        <p:txBody>
          <a:bodyPr/>
          <a:lstStyle>
            <a:lvl1pPr>
              <a:defRPr/>
            </a:lvl1pPr>
          </a:lstStyle>
          <a:p>
            <a:pPr>
              <a:defRPr/>
            </a:pPr>
            <a:fld id="{644BBB23-D02E-4183-BA88-3AA9861CBBCD}"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351682974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BE" smtClean="0"/>
              <a:t>Cliquez pour modifier les styles du texte du masque</a:t>
            </a:r>
          </a:p>
        </p:txBody>
      </p:sp>
      <p:sp>
        <p:nvSpPr>
          <p:cNvPr id="4" name="Rectangle 8"/>
          <p:cNvSpPr>
            <a:spLocks noGrp="1" noChangeArrowheads="1"/>
          </p:cNvSpPr>
          <p:nvPr>
            <p:ph type="sldNum" sz="quarter" idx="10"/>
          </p:nvPr>
        </p:nvSpPr>
        <p:spPr>
          <a:ln/>
        </p:spPr>
        <p:txBody>
          <a:bodyPr/>
          <a:lstStyle>
            <a:lvl1pPr>
              <a:defRPr/>
            </a:lvl1pPr>
          </a:lstStyle>
          <a:p>
            <a:pPr>
              <a:defRPr/>
            </a:pPr>
            <a:fld id="{45E423B3-1C8F-4400-B9CB-33586F91AA48}"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13515626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719667" y="1557338"/>
            <a:ext cx="5274733"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6197600" y="1557338"/>
            <a:ext cx="5274733"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Rectangle 8"/>
          <p:cNvSpPr>
            <a:spLocks noGrp="1" noChangeArrowheads="1"/>
          </p:cNvSpPr>
          <p:nvPr>
            <p:ph type="sldNum" sz="quarter" idx="10"/>
          </p:nvPr>
        </p:nvSpPr>
        <p:spPr>
          <a:ln/>
        </p:spPr>
        <p:txBody>
          <a:bodyPr/>
          <a:lstStyle>
            <a:lvl1pPr>
              <a:defRPr/>
            </a:lvl1pPr>
          </a:lstStyle>
          <a:p>
            <a:pPr>
              <a:defRPr/>
            </a:pPr>
            <a:fld id="{15942593-6A4A-4E92-A650-1E1BD3363492}"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105849077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Rectangle 8"/>
          <p:cNvSpPr>
            <a:spLocks noGrp="1" noChangeArrowheads="1"/>
          </p:cNvSpPr>
          <p:nvPr>
            <p:ph type="sldNum" sz="quarter" idx="10"/>
          </p:nvPr>
        </p:nvSpPr>
        <p:spPr>
          <a:ln/>
        </p:spPr>
        <p:txBody>
          <a:bodyPr/>
          <a:lstStyle>
            <a:lvl1pPr>
              <a:defRPr/>
            </a:lvl1pPr>
          </a:lstStyle>
          <a:p>
            <a:pPr>
              <a:defRPr/>
            </a:pPr>
            <a:fld id="{9FFDE24B-333C-420B-8D90-BE3AF5B1F1FE}"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38780048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Rectangle 8"/>
          <p:cNvSpPr>
            <a:spLocks noGrp="1" noChangeArrowheads="1"/>
          </p:cNvSpPr>
          <p:nvPr>
            <p:ph type="sldNum" sz="quarter" idx="10"/>
          </p:nvPr>
        </p:nvSpPr>
        <p:spPr>
          <a:ln/>
        </p:spPr>
        <p:txBody>
          <a:bodyPr/>
          <a:lstStyle>
            <a:lvl1pPr>
              <a:defRPr/>
            </a:lvl1pPr>
          </a:lstStyle>
          <a:p>
            <a:pPr>
              <a:defRPr/>
            </a:pPr>
            <a:fld id="{86D18799-6DB0-4663-911D-4286122BBEA5}"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333865148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05FE5A7-F0AD-4E0D-BAE4-D86E6D68004E}"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176052834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Rectangle 8"/>
          <p:cNvSpPr>
            <a:spLocks noGrp="1" noChangeArrowheads="1"/>
          </p:cNvSpPr>
          <p:nvPr>
            <p:ph type="sldNum" sz="quarter" idx="10"/>
          </p:nvPr>
        </p:nvSpPr>
        <p:spPr>
          <a:ln/>
        </p:spPr>
        <p:txBody>
          <a:bodyPr/>
          <a:lstStyle>
            <a:lvl1pPr>
              <a:defRPr/>
            </a:lvl1pPr>
          </a:lstStyle>
          <a:p>
            <a:pPr>
              <a:defRPr/>
            </a:pPr>
            <a:fld id="{129EA63E-7005-4328-8F9C-9B3533DDF257}"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231741121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Rectangle 8"/>
          <p:cNvSpPr>
            <a:spLocks noGrp="1" noChangeArrowheads="1"/>
          </p:cNvSpPr>
          <p:nvPr>
            <p:ph type="sldNum" sz="quarter" idx="10"/>
          </p:nvPr>
        </p:nvSpPr>
        <p:spPr>
          <a:ln/>
        </p:spPr>
        <p:txBody>
          <a:bodyPr/>
          <a:lstStyle>
            <a:lvl1pPr>
              <a:defRPr/>
            </a:lvl1pPr>
          </a:lstStyle>
          <a:p>
            <a:pPr>
              <a:defRPr/>
            </a:pPr>
            <a:fld id="{1CC96944-F41B-4684-BC25-6BD4C185802F}"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264145081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8"/>
          <p:cNvSpPr>
            <a:spLocks noGrp="1" noChangeArrowheads="1"/>
          </p:cNvSpPr>
          <p:nvPr>
            <p:ph type="sldNum" sz="quarter" idx="10"/>
          </p:nvPr>
        </p:nvSpPr>
        <p:spPr>
          <a:ln/>
        </p:spPr>
        <p:txBody>
          <a:bodyPr/>
          <a:lstStyle>
            <a:lvl1pPr>
              <a:defRPr/>
            </a:lvl1pPr>
          </a:lstStyle>
          <a:p>
            <a:pPr>
              <a:defRPr/>
            </a:pPr>
            <a:fld id="{773DA482-2E5B-460C-89FE-8D7812518323}"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359606598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84167" y="0"/>
            <a:ext cx="2688167" cy="6021388"/>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719667" y="0"/>
            <a:ext cx="7861300" cy="6021388"/>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8"/>
          <p:cNvSpPr>
            <a:spLocks noGrp="1" noChangeArrowheads="1"/>
          </p:cNvSpPr>
          <p:nvPr>
            <p:ph type="sldNum" sz="quarter" idx="10"/>
          </p:nvPr>
        </p:nvSpPr>
        <p:spPr>
          <a:ln/>
        </p:spPr>
        <p:txBody>
          <a:bodyPr/>
          <a:lstStyle>
            <a:lvl1pPr>
              <a:defRPr/>
            </a:lvl1pPr>
          </a:lstStyle>
          <a:p>
            <a:pPr>
              <a:defRPr/>
            </a:pPr>
            <a:fld id="{29FBAE66-28BE-4C70-8EB1-5D3B28BF4214}"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324371364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031067" y="1"/>
            <a:ext cx="8441267" cy="1025525"/>
          </a:xfrm>
        </p:spPr>
        <p:txBody>
          <a:bodyPr/>
          <a:lstStyle/>
          <a:p>
            <a:r>
              <a:rPr lang="nl-BE" smtClean="0"/>
              <a:t>Cliquez et modifiez le titre</a:t>
            </a:r>
            <a:endParaRPr lang="fr-FR"/>
          </a:p>
        </p:txBody>
      </p:sp>
      <p:sp>
        <p:nvSpPr>
          <p:cNvPr id="3" name="Espace réservé du texte 2"/>
          <p:cNvSpPr>
            <a:spLocks noGrp="1"/>
          </p:cNvSpPr>
          <p:nvPr>
            <p:ph type="body" sz="half" idx="1"/>
          </p:nvPr>
        </p:nvSpPr>
        <p:spPr>
          <a:xfrm>
            <a:off x="719667" y="1557338"/>
            <a:ext cx="5274733" cy="446405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6197600" y="1557338"/>
            <a:ext cx="5274733" cy="446405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Rectangle 8"/>
          <p:cNvSpPr>
            <a:spLocks noGrp="1" noChangeArrowheads="1"/>
          </p:cNvSpPr>
          <p:nvPr>
            <p:ph type="sldNum" sz="quarter" idx="10"/>
          </p:nvPr>
        </p:nvSpPr>
        <p:spPr>
          <a:ln/>
        </p:spPr>
        <p:txBody>
          <a:bodyPr/>
          <a:lstStyle>
            <a:lvl1pPr>
              <a:defRPr/>
            </a:lvl1pPr>
          </a:lstStyle>
          <a:p>
            <a:pPr>
              <a:defRPr/>
            </a:pPr>
            <a:fld id="{092B740D-AD91-4FF3-9E36-1817FEDE6AC9}" type="slidenum">
              <a:rPr lang="fr-FR" altLang="fr-FR">
                <a:solidFill>
                  <a:srgbClr val="CA202B"/>
                </a:solidFill>
              </a:rPr>
              <a:pPr>
                <a:defRPr/>
              </a:pPr>
              <a:t>‹N°›</a:t>
            </a:fld>
            <a:endParaRPr lang="fr-FR" altLang="fr-FR">
              <a:solidFill>
                <a:srgbClr val="CA202B"/>
              </a:solidFill>
            </a:endParaRPr>
          </a:p>
        </p:txBody>
      </p:sp>
    </p:spTree>
    <p:extLst>
      <p:ext uri="{BB962C8B-B14F-4D97-AF65-F5344CB8AC3E}">
        <p14:creationId xmlns:p14="http://schemas.microsoft.com/office/powerpoint/2010/main" val="402092924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3231787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3648525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110083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6406D2-98AC-48BA-ADB8-8F92C28003FC}"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1590776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2750995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463146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22839885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6332737" y="2618912"/>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A6406D2-98AC-48BA-ADB8-8F92C28003FC}" type="slidenum">
              <a:rPr lang="fr-FR" smtClean="0">
                <a:solidFill>
                  <a:srgbClr val="434342"/>
                </a:solidFill>
              </a:rPr>
              <a:pPr/>
              <a:t>‹N°›</a:t>
            </a:fld>
            <a:endParaRPr lang="fr-FR">
              <a:solidFill>
                <a:srgbClr val="434342"/>
              </a:solidFill>
            </a:endParaRPr>
          </a:p>
        </p:txBody>
      </p:sp>
    </p:spTree>
    <p:extLst>
      <p:ext uri="{BB962C8B-B14F-4D97-AF65-F5344CB8AC3E}">
        <p14:creationId xmlns:p14="http://schemas.microsoft.com/office/powerpoint/2010/main" val="1006605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62013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696031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AF455BF-D428-4B27-952D-453F40C31609}" type="datetimeFigureOut">
              <a:rPr lang="fr-FR" smtClean="0"/>
              <a:pPr/>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6406D2-98AC-48BA-ADB8-8F92C28003FC}" type="slidenum">
              <a:rPr lang="fr-FR" smtClean="0"/>
              <a:pPr/>
              <a:t>‹N°›</a:t>
            </a:fld>
            <a:endParaRPr lang="fr-FR"/>
          </a:p>
        </p:txBody>
      </p:sp>
    </p:spTree>
    <p:extLst>
      <p:ext uri="{BB962C8B-B14F-4D97-AF65-F5344CB8AC3E}">
        <p14:creationId xmlns:p14="http://schemas.microsoft.com/office/powerpoint/2010/main" val="27147479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609601" y="1187450"/>
            <a:ext cx="7725833" cy="1079500"/>
          </a:xfrm>
          <a:extLst>
            <a:ext uri="{91240B29-F687-4F45-9708-019B960494DF}">
              <a14:hiddenLine xmlns:a14="http://schemas.microsoft.com/office/drawing/2010/main" w="9525">
                <a:solidFill>
                  <a:srgbClr val="003399"/>
                </a:solidFill>
                <a:miter lim="800000"/>
                <a:headEnd/>
                <a:tailEnd/>
              </a14:hiddenLine>
            </a:ext>
          </a:extLst>
        </p:spPr>
        <p:txBody>
          <a:bodyPr/>
          <a:lstStyle>
            <a:lvl1pPr>
              <a:defRPr i="1">
                <a:solidFill>
                  <a:srgbClr val="1F1A17"/>
                </a:solidFill>
                <a:latin typeface="MyriadPro-BoldIt" charset="0"/>
              </a:defRPr>
            </a:lvl1pPr>
          </a:lstStyle>
          <a:p>
            <a:pPr lvl="0"/>
            <a:endParaRPr lang="fr-FR" altLang="fr-FR" noProof="0" smtClean="0"/>
          </a:p>
        </p:txBody>
      </p:sp>
      <p:sp>
        <p:nvSpPr>
          <p:cNvPr id="3075" name="Rectangle 1027"/>
          <p:cNvSpPr>
            <a:spLocks noGrp="1" noChangeArrowheads="1"/>
          </p:cNvSpPr>
          <p:nvPr>
            <p:ph type="subTitle" idx="1"/>
          </p:nvPr>
        </p:nvSpPr>
        <p:spPr>
          <a:xfrm>
            <a:off x="609600" y="2362200"/>
            <a:ext cx="7721600" cy="990600"/>
          </a:xfrm>
        </p:spPr>
        <p:txBody>
          <a:bodyPr/>
          <a:lstStyle>
            <a:lvl1pPr marL="0" indent="0">
              <a:buFontTx/>
              <a:buNone/>
              <a:defRPr sz="2100" b="1" i="1">
                <a:solidFill>
                  <a:srgbClr val="FF6600"/>
                </a:solidFill>
              </a:defRPr>
            </a:lvl1pPr>
          </a:lstStyle>
          <a:p>
            <a:pPr lvl="0"/>
            <a:endParaRPr lang="fr-FR" altLang="fr-FR" noProof="0" smtClean="0"/>
          </a:p>
        </p:txBody>
      </p:sp>
      <p:sp>
        <p:nvSpPr>
          <p:cNvPr id="3076" name="Rectangle 1028"/>
          <p:cNvSpPr>
            <a:spLocks noGrp="1" noChangeArrowheads="1"/>
          </p:cNvSpPr>
          <p:nvPr>
            <p:ph type="dt" sz="half" idx="2"/>
          </p:nvPr>
        </p:nvSpPr>
        <p:spPr>
          <a:xfrm>
            <a:off x="11074400" y="6324600"/>
            <a:ext cx="1320800" cy="228600"/>
          </a:xfrm>
        </p:spPr>
        <p:txBody>
          <a:bodyPr/>
          <a:lstStyle>
            <a:lvl1pPr>
              <a:defRPr>
                <a:solidFill>
                  <a:srgbClr val="000099"/>
                </a:solidFill>
              </a:defRPr>
            </a:lvl1pPr>
          </a:lstStyle>
          <a:p>
            <a:r>
              <a:rPr lang="fr-FR" altLang="fr-FR"/>
              <a:t>21/11/2016</a:t>
            </a:r>
          </a:p>
        </p:txBody>
      </p:sp>
      <p:sp>
        <p:nvSpPr>
          <p:cNvPr id="3085" name="Line 1037"/>
          <p:cNvSpPr>
            <a:spLocks noChangeShapeType="1"/>
          </p:cNvSpPr>
          <p:nvPr/>
        </p:nvSpPr>
        <p:spPr bwMode="auto">
          <a:xfrm>
            <a:off x="10972800" y="6248400"/>
            <a:ext cx="0" cy="6096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smtClean="0">
              <a:solidFill>
                <a:srgbClr val="333333"/>
              </a:solidFill>
              <a:latin typeface="Times New Roman" pitchFamily="18" charset="0"/>
            </a:endParaRPr>
          </a:p>
        </p:txBody>
      </p:sp>
      <p:pic>
        <p:nvPicPr>
          <p:cNvPr id="3087" name="Picture 1039" descr="C:\Documents and Settings\All Users\Documents\Transfert_WINDOWS\Transfert_Laurie\Insee\Visuels pour PPT\Bureaux-Small-100dpi-R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2590800"/>
            <a:ext cx="21590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040" descr="C:\Documents and Settings\All Users\Documents\Transfert_WINDOWS\Transfert_Laurie\Insee\Visuels pour PPT\Drapeaux-Small-100dpi-RV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876800"/>
            <a:ext cx="21590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041" descr="C:\Documents and Settings\All Users\Documents\Transfert_WINDOWS\Transfert_Laurie\Insee\Visuels pour PPT\Ecran1-Small-100dpi-RV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3733800"/>
            <a:ext cx="21590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043" descr="C:\Documents and Settings\All Users\Documents\Transfert_WINDOWS\Transfert_Laurie\Insee\Visuels pour PPT\Logement-Small-100dpi-RV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447800"/>
            <a:ext cx="2159000" cy="1079500"/>
          </a:xfrm>
          <a:prstGeom prst="rect">
            <a:avLst/>
          </a:prstGeom>
          <a:noFill/>
          <a:extLst>
            <a:ext uri="{909E8E84-426E-40DD-AFC4-6F175D3DCCD1}">
              <a14:hiddenFill xmlns:a14="http://schemas.microsoft.com/office/drawing/2010/main">
                <a:solidFill>
                  <a:srgbClr val="FFFFFF"/>
                </a:solidFill>
              </a14:hiddenFill>
            </a:ext>
          </a:extLst>
        </p:spPr>
      </p:pic>
      <p:sp>
        <p:nvSpPr>
          <p:cNvPr id="3092" name="Text Box 1044"/>
          <p:cNvSpPr txBox="1">
            <a:spLocks noChangeArrowheads="1"/>
          </p:cNvSpPr>
          <p:nvPr/>
        </p:nvSpPr>
        <p:spPr bwMode="auto">
          <a:xfrm>
            <a:off x="596901" y="4724400"/>
            <a:ext cx="7327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fontAlgn="base">
              <a:spcBef>
                <a:spcPct val="0"/>
              </a:spcBef>
              <a:spcAft>
                <a:spcPct val="0"/>
              </a:spcAft>
            </a:pPr>
            <a:r>
              <a:rPr lang="fr-FR" altLang="fr-FR" sz="2000" smtClean="0">
                <a:solidFill>
                  <a:srgbClr val="000099"/>
                </a:solidFill>
              </a:rPr>
              <a:t>V. Bonjour</a:t>
            </a:r>
          </a:p>
          <a:p>
            <a:pPr defTabSz="914400" fontAlgn="base">
              <a:spcBef>
                <a:spcPct val="0"/>
              </a:spcBef>
              <a:spcAft>
                <a:spcPct val="0"/>
              </a:spcAft>
            </a:pPr>
            <a:r>
              <a:rPr lang="fr-FR" altLang="fr-FR" sz="2000" smtClean="0">
                <a:solidFill>
                  <a:srgbClr val="000099"/>
                </a:solidFill>
              </a:rPr>
              <a:t>Insee</a:t>
            </a:r>
          </a:p>
        </p:txBody>
      </p:sp>
      <p:pic>
        <p:nvPicPr>
          <p:cNvPr id="3095" name="Picture 1047" descr="\\S90ddarsfer\sil\SIL\IIS\Com\DiaporamaCharte2011\Photos\ChoixPhotos\FouleLuxembourgRecadreePetite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304801"/>
            <a:ext cx="2159000" cy="1076325"/>
          </a:xfrm>
          <a:prstGeom prst="rect">
            <a:avLst/>
          </a:prstGeom>
          <a:noFill/>
          <a:extLst>
            <a:ext uri="{909E8E84-426E-40DD-AFC4-6F175D3DCCD1}">
              <a14:hiddenFill xmlns:a14="http://schemas.microsoft.com/office/drawing/2010/main">
                <a:solidFill>
                  <a:srgbClr val="FFFFFF"/>
                </a:solidFill>
              </a14:hiddenFill>
            </a:ext>
          </a:extLst>
        </p:spPr>
      </p:pic>
      <p:grpSp>
        <p:nvGrpSpPr>
          <p:cNvPr id="3102" name="Group 1054"/>
          <p:cNvGrpSpPr>
            <a:grpSpLocks/>
          </p:cNvGrpSpPr>
          <p:nvPr/>
        </p:nvGrpSpPr>
        <p:grpSpPr bwMode="auto">
          <a:xfrm>
            <a:off x="330201" y="5638800"/>
            <a:ext cx="859367" cy="1104900"/>
            <a:chOff x="156" y="3552"/>
            <a:chExt cx="406" cy="696"/>
          </a:xfrm>
        </p:grpSpPr>
        <p:sp>
          <p:nvSpPr>
            <p:cNvPr id="3103" name="Rectangle 1055"/>
            <p:cNvSpPr>
              <a:spLocks noChangeArrowheads="1"/>
            </p:cNvSpPr>
            <p:nvPr userDrawn="1"/>
          </p:nvSpPr>
          <p:spPr bwMode="auto">
            <a:xfrm>
              <a:off x="291" y="3552"/>
              <a:ext cx="249" cy="24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fr-FR" sz="2400" smtClean="0">
                <a:solidFill>
                  <a:srgbClr val="333333"/>
                </a:solidFill>
                <a:latin typeface="Times New Roman" pitchFamily="18" charset="0"/>
              </a:endParaRPr>
            </a:p>
          </p:txBody>
        </p:sp>
        <p:pic>
          <p:nvPicPr>
            <p:cNvPr id="3104" name="Picture 1056" descr="\\S90ddarsfer\sil\SIL\IIS\Com\DiaporamaCharte2011\Version définitive\InseeDeveloppeRVB.gi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6" y="3552"/>
              <a:ext cx="406" cy="696"/>
            </a:xfrm>
            <a:prstGeom prst="rect">
              <a:avLst/>
            </a:prstGeom>
            <a:noFill/>
            <a:extLst>
              <a:ext uri="{909E8E84-426E-40DD-AFC4-6F175D3DCCD1}">
                <a14:hiddenFill xmlns:a14="http://schemas.microsoft.com/office/drawing/2010/main">
                  <a:solidFill>
                    <a:srgbClr val="FFFFFF"/>
                  </a:solidFill>
                </a14:hiddenFill>
              </a:ext>
            </a:extLst>
          </p:spPr>
        </p:pic>
      </p:grpSp>
      <p:sp>
        <p:nvSpPr>
          <p:cNvPr id="3105" name="Line 1057"/>
          <p:cNvSpPr>
            <a:spLocks noChangeShapeType="1"/>
          </p:cNvSpPr>
          <p:nvPr userDrawn="1"/>
        </p:nvSpPr>
        <p:spPr bwMode="auto">
          <a:xfrm>
            <a:off x="609600" y="2362200"/>
            <a:ext cx="77216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smtClean="0">
              <a:solidFill>
                <a:srgbClr val="333333"/>
              </a:solidFill>
              <a:latin typeface="Times New Roman" pitchFamily="18" charset="0"/>
            </a:endParaRPr>
          </a:p>
        </p:txBody>
      </p:sp>
    </p:spTree>
    <p:extLst>
      <p:ext uri="{BB962C8B-B14F-4D97-AF65-F5344CB8AC3E}">
        <p14:creationId xmlns:p14="http://schemas.microsoft.com/office/powerpoint/2010/main" val="1441748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lvl1pPr>
              <a:defRPr/>
            </a:lvl1pPr>
          </a:lstStyle>
          <a:p>
            <a:fld id="{FCFF4A7B-60C2-435A-9B68-0A2F02C26402}"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277865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lvl1pPr>
              <a:defRPr/>
            </a:lvl1pPr>
          </a:lstStyle>
          <a:p>
            <a:fld id="{082E4195-E4EE-4DD6-ACA0-DD98191EF77B}"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396132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1600" y="12954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38800" y="12954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6" name="Espace réservé du pied de page 5"/>
          <p:cNvSpPr>
            <a:spLocks noGrp="1"/>
          </p:cNvSpPr>
          <p:nvPr>
            <p:ph type="ftr" sz="quarter" idx="11"/>
          </p:nvPr>
        </p:nvSpPr>
        <p:spPr/>
        <p:txBody>
          <a:bodyPr/>
          <a:lstStyle>
            <a:lvl1pPr>
              <a:defRPr/>
            </a:lvl1pPr>
          </a:lstStyle>
          <a:p>
            <a:r>
              <a:rPr lang="fr-FR" altLang="fr-FR"/>
              <a:t>La Silver économie en région Hauts de France</a:t>
            </a:r>
          </a:p>
        </p:txBody>
      </p:sp>
      <p:sp>
        <p:nvSpPr>
          <p:cNvPr id="7" name="Espace réservé du numéro de diapositive 6"/>
          <p:cNvSpPr>
            <a:spLocks noGrp="1"/>
          </p:cNvSpPr>
          <p:nvPr>
            <p:ph type="sldNum" sz="quarter" idx="12"/>
          </p:nvPr>
        </p:nvSpPr>
        <p:spPr/>
        <p:txBody>
          <a:bodyPr/>
          <a:lstStyle>
            <a:lvl1pPr>
              <a:defRPr/>
            </a:lvl1pPr>
          </a:lstStyle>
          <a:p>
            <a:fld id="{11B1B086-7F14-448E-8C4F-D9691BCC62C7}"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2242016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8" name="Espace réservé du pied de page 7"/>
          <p:cNvSpPr>
            <a:spLocks noGrp="1"/>
          </p:cNvSpPr>
          <p:nvPr>
            <p:ph type="ftr" sz="quarter" idx="11"/>
          </p:nvPr>
        </p:nvSpPr>
        <p:spPr/>
        <p:txBody>
          <a:bodyPr/>
          <a:lstStyle>
            <a:lvl1pPr>
              <a:defRPr/>
            </a:lvl1pPr>
          </a:lstStyle>
          <a:p>
            <a:r>
              <a:rPr lang="fr-FR" altLang="fr-FR"/>
              <a:t>La Silver économie en région Hauts de France</a:t>
            </a:r>
          </a:p>
        </p:txBody>
      </p:sp>
      <p:sp>
        <p:nvSpPr>
          <p:cNvPr id="9" name="Espace réservé du numéro de diapositive 8"/>
          <p:cNvSpPr>
            <a:spLocks noGrp="1"/>
          </p:cNvSpPr>
          <p:nvPr>
            <p:ph type="sldNum" sz="quarter" idx="12"/>
          </p:nvPr>
        </p:nvSpPr>
        <p:spPr/>
        <p:txBody>
          <a:bodyPr/>
          <a:lstStyle>
            <a:lvl1pPr>
              <a:defRPr/>
            </a:lvl1pPr>
          </a:lstStyle>
          <a:p>
            <a:fld id="{E55A1AE5-C5DE-49D4-AEDC-E16E7585F4E0}"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031113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4" name="Espace réservé du pied de page 3"/>
          <p:cNvSpPr>
            <a:spLocks noGrp="1"/>
          </p:cNvSpPr>
          <p:nvPr>
            <p:ph type="ftr" sz="quarter" idx="11"/>
          </p:nvPr>
        </p:nvSpPr>
        <p:spPr/>
        <p:txBody>
          <a:bodyPr/>
          <a:lstStyle>
            <a:lvl1pPr>
              <a:defRPr/>
            </a:lvl1pPr>
          </a:lstStyle>
          <a:p>
            <a:r>
              <a:rPr lang="fr-FR" altLang="fr-FR"/>
              <a:t>La Silver économie en région Hauts de France</a:t>
            </a:r>
          </a:p>
        </p:txBody>
      </p:sp>
      <p:sp>
        <p:nvSpPr>
          <p:cNvPr id="5" name="Espace réservé du numéro de diapositive 4"/>
          <p:cNvSpPr>
            <a:spLocks noGrp="1"/>
          </p:cNvSpPr>
          <p:nvPr>
            <p:ph type="sldNum" sz="quarter" idx="12"/>
          </p:nvPr>
        </p:nvSpPr>
        <p:spPr/>
        <p:txBody>
          <a:bodyPr/>
          <a:lstStyle>
            <a:lvl1pPr>
              <a:defRPr/>
            </a:lvl1pPr>
          </a:lstStyle>
          <a:p>
            <a:fld id="{5091D382-5873-4A9E-9292-A7C47CF6C753}"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825267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3" name="Espace réservé du pied de page 2"/>
          <p:cNvSpPr>
            <a:spLocks noGrp="1"/>
          </p:cNvSpPr>
          <p:nvPr>
            <p:ph type="ftr" sz="quarter" idx="11"/>
          </p:nvPr>
        </p:nvSpPr>
        <p:spPr/>
        <p:txBody>
          <a:bodyPr/>
          <a:lstStyle>
            <a:lvl1pPr>
              <a:defRPr/>
            </a:lvl1pPr>
          </a:lstStyle>
          <a:p>
            <a:r>
              <a:rPr lang="fr-FR" altLang="fr-FR"/>
              <a:t>La Silver économie en région Hauts de France</a:t>
            </a:r>
          </a:p>
        </p:txBody>
      </p:sp>
      <p:sp>
        <p:nvSpPr>
          <p:cNvPr id="4" name="Espace réservé du numéro de diapositive 3"/>
          <p:cNvSpPr>
            <a:spLocks noGrp="1"/>
          </p:cNvSpPr>
          <p:nvPr>
            <p:ph type="sldNum" sz="quarter" idx="12"/>
          </p:nvPr>
        </p:nvSpPr>
        <p:spPr/>
        <p:txBody>
          <a:bodyPr/>
          <a:lstStyle>
            <a:lvl1pPr>
              <a:defRPr/>
            </a:lvl1pPr>
          </a:lstStyle>
          <a:p>
            <a:fld id="{53A02621-40FE-45BD-B4FD-F994A5DCA8E2}"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4253934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6" name="Espace réservé du pied de page 5"/>
          <p:cNvSpPr>
            <a:spLocks noGrp="1"/>
          </p:cNvSpPr>
          <p:nvPr>
            <p:ph type="ftr" sz="quarter" idx="11"/>
          </p:nvPr>
        </p:nvSpPr>
        <p:spPr/>
        <p:txBody>
          <a:bodyPr/>
          <a:lstStyle>
            <a:lvl1pPr>
              <a:defRPr/>
            </a:lvl1pPr>
          </a:lstStyle>
          <a:p>
            <a:r>
              <a:rPr lang="fr-FR" altLang="fr-FR"/>
              <a:t>La Silver économie en région Hauts de France</a:t>
            </a:r>
          </a:p>
        </p:txBody>
      </p:sp>
      <p:sp>
        <p:nvSpPr>
          <p:cNvPr id="7" name="Espace réservé du numéro de diapositive 6"/>
          <p:cNvSpPr>
            <a:spLocks noGrp="1"/>
          </p:cNvSpPr>
          <p:nvPr>
            <p:ph type="sldNum" sz="quarter" idx="12"/>
          </p:nvPr>
        </p:nvSpPr>
        <p:spPr/>
        <p:txBody>
          <a:bodyPr/>
          <a:lstStyle>
            <a:lvl1pPr>
              <a:defRPr/>
            </a:lvl1pPr>
          </a:lstStyle>
          <a:p>
            <a:fld id="{B385C714-7BB3-40F9-B6E2-C81E9D6FFD6C}"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535638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6" name="Espace réservé du pied de page 5"/>
          <p:cNvSpPr>
            <a:spLocks noGrp="1"/>
          </p:cNvSpPr>
          <p:nvPr>
            <p:ph type="ftr" sz="quarter" idx="11"/>
          </p:nvPr>
        </p:nvSpPr>
        <p:spPr/>
        <p:txBody>
          <a:bodyPr/>
          <a:lstStyle>
            <a:lvl1pPr>
              <a:defRPr/>
            </a:lvl1pPr>
          </a:lstStyle>
          <a:p>
            <a:r>
              <a:rPr lang="fr-FR" altLang="fr-FR"/>
              <a:t>La Silver économie en région Hauts de France</a:t>
            </a:r>
          </a:p>
        </p:txBody>
      </p:sp>
      <p:sp>
        <p:nvSpPr>
          <p:cNvPr id="7" name="Espace réservé du numéro de diapositive 6"/>
          <p:cNvSpPr>
            <a:spLocks noGrp="1"/>
          </p:cNvSpPr>
          <p:nvPr>
            <p:ph type="sldNum" sz="quarter" idx="12"/>
          </p:nvPr>
        </p:nvSpPr>
        <p:spPr/>
        <p:txBody>
          <a:bodyPr/>
          <a:lstStyle>
            <a:lvl1pPr>
              <a:defRPr/>
            </a:lvl1pPr>
          </a:lstStyle>
          <a:p>
            <a:fld id="{F30D42A2-A742-48A8-9F6F-B7061FAC84E9}"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26361320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lvl1pPr>
              <a:defRPr/>
            </a:lvl1pPr>
          </a:lstStyle>
          <a:p>
            <a:fld id="{7413DD5B-EF34-4479-93C6-2B91B72F2A31}"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419748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55000" y="161925"/>
            <a:ext cx="2717800" cy="5934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01600" y="161925"/>
            <a:ext cx="7950200" cy="59340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lvl1pPr>
              <a:defRPr/>
            </a:lvl1pPr>
          </a:lstStyle>
          <a:p>
            <a:fld id="{D635895D-EA79-4433-8CB6-3D0D618A65D1}"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86848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32ABBEA6-7C60-4B02-AE87-00D78D8422AF}" type="datetimeFigureOut">
              <a:rPr lang="en-US" dirty="0"/>
              <a:t>11/18/2016</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9CAD897-D46E-4AD2-BD9B-49DD3E640873}"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9.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11/18/2016</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userDrawn="1"/>
        </p:nvSpPr>
        <p:spPr>
          <a:xfrm>
            <a:off x="4913233" y="5869096"/>
            <a:ext cx="7336089" cy="615553"/>
          </a:xfrm>
          <a:prstGeom prst="rect">
            <a:avLst/>
          </a:prstGeom>
          <a:noFill/>
        </p:spPr>
        <p:txBody>
          <a:bodyPr wrap="square" rtlCol="0">
            <a:spAutoFit/>
          </a:bodyPr>
          <a:lstStyle/>
          <a:p>
            <a:pPr algn="ctr"/>
            <a:r>
              <a:rPr lang="fr-FR" sz="1600" dirty="0" smtClean="0">
                <a:solidFill>
                  <a:srgbClr val="782A80"/>
                </a:solidFill>
              </a:rPr>
              <a:t>« INNOV’ EN SAP » </a:t>
            </a:r>
          </a:p>
          <a:p>
            <a:pPr algn="ctr"/>
            <a:endParaRPr lang="fr-FR" dirty="0"/>
          </a:p>
        </p:txBody>
      </p:sp>
      <p:pic>
        <p:nvPicPr>
          <p:cNvPr id="8" name="Imag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50936" y="5528831"/>
            <a:ext cx="845888" cy="8038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11/18/2016</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userDrawn="1"/>
        </p:nvSpPr>
        <p:spPr>
          <a:xfrm>
            <a:off x="4913233" y="5869096"/>
            <a:ext cx="7336089" cy="615553"/>
          </a:xfrm>
          <a:prstGeom prst="rect">
            <a:avLst/>
          </a:prstGeom>
          <a:noFill/>
        </p:spPr>
        <p:txBody>
          <a:bodyPr wrap="square" rtlCol="0">
            <a:spAutoFit/>
          </a:bodyPr>
          <a:lstStyle/>
          <a:p>
            <a:pPr algn="ctr"/>
            <a:r>
              <a:rPr lang="fr-FR" sz="1600" dirty="0" smtClean="0">
                <a:solidFill>
                  <a:srgbClr val="782A80"/>
                </a:solidFill>
              </a:rPr>
              <a:t>« INNOV’ EN SAP » </a:t>
            </a:r>
          </a:p>
          <a:p>
            <a:pPr algn="ctr"/>
            <a:endParaRPr lang="fr-FR" dirty="0">
              <a:solidFill>
                <a:prstClr val="black"/>
              </a:solidFill>
            </a:endParaRPr>
          </a:p>
        </p:txBody>
      </p:sp>
      <p:pic>
        <p:nvPicPr>
          <p:cNvPr id="8" name="Imag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50936" y="5528831"/>
            <a:ext cx="845888" cy="803856"/>
          </a:xfrm>
          <a:prstGeom prst="rect">
            <a:avLst/>
          </a:prstGeom>
        </p:spPr>
      </p:pic>
    </p:spTree>
    <p:extLst>
      <p:ext uri="{BB962C8B-B14F-4D97-AF65-F5344CB8AC3E}">
        <p14:creationId xmlns:p14="http://schemas.microsoft.com/office/powerpoint/2010/main" val="38500493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935A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11/18/2016</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userDrawn="1"/>
        </p:nvSpPr>
        <p:spPr>
          <a:xfrm>
            <a:off x="4913233" y="5869096"/>
            <a:ext cx="7336089" cy="615553"/>
          </a:xfrm>
          <a:prstGeom prst="rect">
            <a:avLst/>
          </a:prstGeom>
          <a:noFill/>
        </p:spPr>
        <p:txBody>
          <a:bodyPr wrap="square" rtlCol="0">
            <a:spAutoFit/>
          </a:bodyPr>
          <a:lstStyle/>
          <a:p>
            <a:pPr algn="ctr"/>
            <a:r>
              <a:rPr lang="fr-FR" sz="1600" dirty="0" smtClean="0">
                <a:solidFill>
                  <a:srgbClr val="782A80"/>
                </a:solidFill>
              </a:rPr>
              <a:t>« INNOV’ EN SAP » </a:t>
            </a:r>
          </a:p>
          <a:p>
            <a:pPr algn="ctr"/>
            <a:endParaRPr lang="fr-FR" dirty="0">
              <a:solidFill>
                <a:prstClr val="black"/>
              </a:solidFill>
            </a:endParaRPr>
          </a:p>
        </p:txBody>
      </p:sp>
      <p:pic>
        <p:nvPicPr>
          <p:cNvPr id="8" name="Imag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50936" y="5528831"/>
            <a:ext cx="845888" cy="803856"/>
          </a:xfrm>
          <a:prstGeom prst="rect">
            <a:avLst/>
          </a:prstGeom>
        </p:spPr>
      </p:pic>
    </p:spTree>
    <p:extLst>
      <p:ext uri="{BB962C8B-B14F-4D97-AF65-F5344CB8AC3E}">
        <p14:creationId xmlns:p14="http://schemas.microsoft.com/office/powerpoint/2010/main" val="22735984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fr-FR" altLang="fr-FR" smtClean="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fr-FR" altLang="fr-FR" smtClean="0">
              <a:solidFill>
                <a:srgbClr val="000000"/>
              </a:solidFill>
            </a:endParaRPr>
          </a:p>
        </p:txBody>
      </p:sp>
      <p:sp>
        <p:nvSpPr>
          <p:cNvPr id="1030" name="Rectangle 6"/>
          <p:cNvSpPr>
            <a:spLocks noGrp="1" noChangeArrowheads="1"/>
          </p:cNvSpPr>
          <p:nvPr>
            <p:ph type="sldNum" sz="quarter" idx="4"/>
          </p:nvPr>
        </p:nvSpPr>
        <p:spPr bwMode="auto">
          <a:xfrm>
            <a:off x="94488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99"/>
                </a:solidFill>
                <a:latin typeface="Arial" pitchFamily="34" charset="0"/>
              </a:defRPr>
            </a:lvl1pPr>
          </a:lstStyle>
          <a:p>
            <a:pPr defTabSz="914400" fontAlgn="base">
              <a:spcBef>
                <a:spcPct val="0"/>
              </a:spcBef>
              <a:spcAft>
                <a:spcPct val="0"/>
              </a:spcAft>
            </a:pPr>
            <a:fld id="{90B61E95-9FF8-4946-A438-3630ED89BB70}" type="slidenum">
              <a:rPr lang="fr-FR" altLang="fr-FR" smtClean="0"/>
              <a:pPr defTabSz="914400" fontAlgn="base">
                <a:spcBef>
                  <a:spcPct val="0"/>
                </a:spcBef>
                <a:spcAft>
                  <a:spcPct val="0"/>
                </a:spcAft>
              </a:pPr>
              <a:t>‹N°›</a:t>
            </a:fld>
            <a:endParaRPr lang="fr-FR" altLang="fr-FR" smtClean="0"/>
          </a:p>
          <a:p>
            <a:pPr defTabSz="914400" fontAlgn="base">
              <a:spcBef>
                <a:spcPct val="0"/>
              </a:spcBef>
              <a:spcAft>
                <a:spcPct val="0"/>
              </a:spcAft>
            </a:pPr>
            <a:r>
              <a:rPr lang="fr-FR" altLang="fr-FR" smtClean="0"/>
              <a:t>21/11/2016</a:t>
            </a:r>
          </a:p>
        </p:txBody>
      </p:sp>
    </p:spTree>
    <p:extLst>
      <p:ext uri="{BB962C8B-B14F-4D97-AF65-F5344CB8AC3E}">
        <p14:creationId xmlns:p14="http://schemas.microsoft.com/office/powerpoint/2010/main" val="363391776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gray">
          <a:xfrm>
            <a:off x="3031067" y="1"/>
            <a:ext cx="844126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25603" name="Rectangle 3"/>
          <p:cNvSpPr>
            <a:spLocks noGrp="1" noChangeArrowheads="1"/>
          </p:cNvSpPr>
          <p:nvPr>
            <p:ph type="body" idx="1"/>
          </p:nvPr>
        </p:nvSpPr>
        <p:spPr bwMode="gray">
          <a:xfrm>
            <a:off x="719667" y="1557338"/>
            <a:ext cx="1075266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Line 4"/>
          <p:cNvSpPr>
            <a:spLocks noChangeShapeType="1"/>
          </p:cNvSpPr>
          <p:nvPr userDrawn="1"/>
        </p:nvSpPr>
        <p:spPr bwMode="gray">
          <a:xfrm>
            <a:off x="719667" y="1169988"/>
            <a:ext cx="10752667"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mtClean="0">
              <a:solidFill>
                <a:srgbClr val="CA202B"/>
              </a:solidFill>
              <a:ea typeface="ＭＳ Ｐゴシック" pitchFamily="34" charset="-128"/>
            </a:endParaRPr>
          </a:p>
        </p:txBody>
      </p:sp>
      <p:sp>
        <p:nvSpPr>
          <p:cNvPr id="1029" name="Line 5"/>
          <p:cNvSpPr>
            <a:spLocks noChangeShapeType="1"/>
          </p:cNvSpPr>
          <p:nvPr userDrawn="1"/>
        </p:nvSpPr>
        <p:spPr bwMode="gray">
          <a:xfrm>
            <a:off x="719667" y="6021388"/>
            <a:ext cx="10752667"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mtClean="0">
              <a:solidFill>
                <a:srgbClr val="CA202B"/>
              </a:solidFill>
              <a:ea typeface="ＭＳ Ｐゴシック" pitchFamily="34" charset="-128"/>
            </a:endParaRPr>
          </a:p>
        </p:txBody>
      </p:sp>
      <p:pic>
        <p:nvPicPr>
          <p:cNvPr id="1030" name="Picture 6" descr="PL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a:off x="719667" y="449264"/>
            <a:ext cx="1991784"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userDrawn="1"/>
        </p:nvSpPr>
        <p:spPr bwMode="gray">
          <a:xfrm>
            <a:off x="2882900" y="463550"/>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mtClean="0">
              <a:solidFill>
                <a:srgbClr val="CA202B"/>
              </a:solidFill>
              <a:ea typeface="ＭＳ Ｐゴシック" pitchFamily="34" charset="-128"/>
            </a:endParaRPr>
          </a:p>
        </p:txBody>
      </p:sp>
      <p:sp>
        <p:nvSpPr>
          <p:cNvPr id="25608" name="Rectangle 8"/>
          <p:cNvSpPr>
            <a:spLocks noGrp="1" noChangeArrowheads="1"/>
          </p:cNvSpPr>
          <p:nvPr>
            <p:ph type="sldNum" sz="quarter" idx="4"/>
          </p:nvPr>
        </p:nvSpPr>
        <p:spPr bwMode="gray">
          <a:xfrm>
            <a:off x="8627533" y="6021388"/>
            <a:ext cx="2844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atin typeface="Arial" pitchFamily="34" charset="0"/>
                <a:cs typeface="+mn-cs"/>
              </a:defRPr>
            </a:lvl1pPr>
          </a:lstStyle>
          <a:p>
            <a:pPr defTabSz="914400" fontAlgn="base">
              <a:spcBef>
                <a:spcPct val="0"/>
              </a:spcBef>
              <a:spcAft>
                <a:spcPct val="0"/>
              </a:spcAft>
              <a:defRPr/>
            </a:pPr>
            <a:fld id="{D90321B5-0BB3-4CCD-AECB-876B2F5ECD23}" type="slidenum">
              <a:rPr lang="fr-FR" altLang="fr-FR">
                <a:solidFill>
                  <a:srgbClr val="CA202B"/>
                </a:solidFill>
                <a:ea typeface="ＭＳ Ｐゴシック" pitchFamily="34" charset="-128"/>
              </a:rPr>
              <a:pPr defTabSz="914400" fontAlgn="base">
                <a:spcBef>
                  <a:spcPct val="0"/>
                </a:spcBef>
                <a:spcAft>
                  <a:spcPct val="0"/>
                </a:spcAft>
                <a:defRPr/>
              </a:pPr>
              <a:t>‹N°›</a:t>
            </a:fld>
            <a:endParaRPr lang="fr-FR" altLang="fr-FR">
              <a:solidFill>
                <a:srgbClr val="CA202B"/>
              </a:solidFill>
              <a:ea typeface="ＭＳ Ｐゴシック" pitchFamily="34" charset="-128"/>
            </a:endParaRPr>
          </a:p>
        </p:txBody>
      </p:sp>
      <p:sp>
        <p:nvSpPr>
          <p:cNvPr id="25609" name="Text Box 9"/>
          <p:cNvSpPr txBox="1">
            <a:spLocks noChangeArrowheads="1"/>
          </p:cNvSpPr>
          <p:nvPr userDrawn="1"/>
        </p:nvSpPr>
        <p:spPr bwMode="gray">
          <a:xfrm>
            <a:off x="719667" y="6094414"/>
            <a:ext cx="1928284" cy="320675"/>
          </a:xfrm>
          <a:prstGeom prst="rect">
            <a:avLst/>
          </a:prstGeom>
          <a:noFill/>
          <a:ln w="9525">
            <a:noFill/>
            <a:miter lim="800000"/>
            <a:headEnd/>
            <a:tailEnd/>
          </a:ln>
          <a:effectLst/>
        </p:spPr>
        <p:txBody>
          <a:bodyPr wrap="none"/>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0"/>
              </a:spcBef>
              <a:spcAft>
                <a:spcPct val="0"/>
              </a:spcAft>
              <a:defRPr/>
            </a:pPr>
            <a:r>
              <a:rPr lang="fr-FR" sz="1500" smtClean="0">
                <a:solidFill>
                  <a:srgbClr val="CA202B"/>
                </a:solidFill>
              </a:rPr>
              <a:t>www.pourlasolidarite.eu</a:t>
            </a:r>
          </a:p>
        </p:txBody>
      </p:sp>
    </p:spTree>
    <p:extLst>
      <p:ext uri="{BB962C8B-B14F-4D97-AF65-F5344CB8AC3E}">
        <p14:creationId xmlns:p14="http://schemas.microsoft.com/office/powerpoint/2010/main" val="32116752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left)">
                                      <p:cBhvr>
                                        <p:cTn id="7" dur="1000"/>
                                        <p:tgtEl>
                                          <p:spTgt spid="2560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wipe(left)">
                                      <p:cBhvr>
                                        <p:cTn id="11" dur="1000"/>
                                        <p:tgtEl>
                                          <p:spTgt spid="25603">
                                            <p:txEl>
                                              <p:pRg st="0" end="0"/>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wipe(left)">
                                      <p:cBhvr>
                                        <p:cTn id="15" dur="1000"/>
                                        <p:tgtEl>
                                          <p:spTgt spid="25603">
                                            <p:txEl>
                                              <p:pRg st="1" end="1"/>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Effect transition="in" filter="wipe(left)">
                                      <p:cBhvr>
                                        <p:cTn id="19" dur="1000"/>
                                        <p:tgtEl>
                                          <p:spTgt spid="25603">
                                            <p:txEl>
                                              <p:pRg st="2" end="2"/>
                                            </p:txEl>
                                          </p:spTgt>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Effect transition="in" filter="wipe(left)">
                                      <p:cBhvr>
                                        <p:cTn id="23" dur="1000"/>
                                        <p:tgtEl>
                                          <p:spTgt spid="25603">
                                            <p:txEl>
                                              <p:pRg st="3" end="3"/>
                                            </p:txEl>
                                          </p:spTgt>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left)">
                                      <p:cBhvr>
                                        <p:cTn id="27" dur="1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tmplLst>
          <p:tmpl lvl="1">
            <p:tnLst>
              <p:par>
                <p:cTn presetID="22" presetClass="entr" presetSubtype="8" fill="hold" nodeType="after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wipe(left)">
                      <p:cBhvr>
                        <p:cTn dur="1000"/>
                        <p:tgtEl>
                          <p:spTgt spid="2560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wipe(left)">
                      <p:cBhvr>
                        <p:cTn dur="1000"/>
                        <p:tgtEl>
                          <p:spTgt spid="2560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wipe(left)">
                      <p:cBhvr>
                        <p:cTn dur="1000"/>
                        <p:tgtEl>
                          <p:spTgt spid="2560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wipe(left)">
                      <p:cBhvr>
                        <p:cTn dur="1000"/>
                        <p:tgtEl>
                          <p:spTgt spid="2560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wipe(left)">
                      <p:cBhvr>
                        <p:cTn dur="1000"/>
                        <p:tgtEl>
                          <p:spTgt spid="25603"/>
                        </p:tgtEl>
                      </p:cBhvr>
                    </p:animEffect>
                  </p:childTnLst>
                </p:cTn>
              </p:par>
            </p:tnLst>
          </p:tmpl>
        </p:tmplLst>
      </p:bldP>
    </p:bldLst>
  </p:timing>
  <p:hf hdr="0" ftr="0" dt="0"/>
  <p:txStyles>
    <p:titleStyle>
      <a:lvl1pPr algn="l" rtl="0" eaLnBrk="0" fontAlgn="base" hangingPunct="0">
        <a:spcBef>
          <a:spcPct val="0"/>
        </a:spcBef>
        <a:spcAft>
          <a:spcPct val="0"/>
        </a:spcAft>
        <a:defRPr sz="2200">
          <a:solidFill>
            <a:schemeClr val="tx1"/>
          </a:solidFill>
          <a:latin typeface="+mj-lt"/>
          <a:ea typeface="ＭＳ Ｐゴシック" charset="0"/>
          <a:cs typeface="+mj-cs"/>
        </a:defRPr>
      </a:lvl1pPr>
      <a:lvl2pPr algn="l" rtl="0" eaLnBrk="0" fontAlgn="base" hangingPunct="0">
        <a:spcBef>
          <a:spcPct val="0"/>
        </a:spcBef>
        <a:spcAft>
          <a:spcPct val="0"/>
        </a:spcAft>
        <a:defRPr sz="2200">
          <a:solidFill>
            <a:schemeClr val="tx1"/>
          </a:solidFill>
          <a:latin typeface="Arial" pitchFamily="12" charset="0"/>
          <a:ea typeface="ＭＳ Ｐゴシック" charset="0"/>
          <a:cs typeface="Arial" pitchFamily="12" charset="0"/>
        </a:defRPr>
      </a:lvl2pPr>
      <a:lvl3pPr algn="l" rtl="0" eaLnBrk="0" fontAlgn="base" hangingPunct="0">
        <a:spcBef>
          <a:spcPct val="0"/>
        </a:spcBef>
        <a:spcAft>
          <a:spcPct val="0"/>
        </a:spcAft>
        <a:defRPr sz="2200">
          <a:solidFill>
            <a:schemeClr val="tx1"/>
          </a:solidFill>
          <a:latin typeface="Arial" pitchFamily="12" charset="0"/>
          <a:ea typeface="ＭＳ Ｐゴシック" charset="0"/>
          <a:cs typeface="Arial" pitchFamily="12" charset="0"/>
        </a:defRPr>
      </a:lvl3pPr>
      <a:lvl4pPr algn="l" rtl="0" eaLnBrk="0" fontAlgn="base" hangingPunct="0">
        <a:spcBef>
          <a:spcPct val="0"/>
        </a:spcBef>
        <a:spcAft>
          <a:spcPct val="0"/>
        </a:spcAft>
        <a:defRPr sz="2200">
          <a:solidFill>
            <a:schemeClr val="tx1"/>
          </a:solidFill>
          <a:latin typeface="Arial" pitchFamily="12" charset="0"/>
          <a:ea typeface="ＭＳ Ｐゴシック" charset="0"/>
          <a:cs typeface="Arial" pitchFamily="12" charset="0"/>
        </a:defRPr>
      </a:lvl4pPr>
      <a:lvl5pPr algn="l" rtl="0" eaLnBrk="0" fontAlgn="base" hangingPunct="0">
        <a:spcBef>
          <a:spcPct val="0"/>
        </a:spcBef>
        <a:spcAft>
          <a:spcPct val="0"/>
        </a:spcAft>
        <a:defRPr sz="2200">
          <a:solidFill>
            <a:schemeClr val="tx1"/>
          </a:solidFill>
          <a:latin typeface="Arial" pitchFamily="12" charset="0"/>
          <a:ea typeface="ＭＳ Ｐゴシック" charset="0"/>
          <a:cs typeface="Arial" pitchFamily="12" charset="0"/>
        </a:defRPr>
      </a:lvl5pPr>
      <a:lvl6pPr marL="457200" algn="l" rtl="0" fontAlgn="base">
        <a:spcBef>
          <a:spcPct val="0"/>
        </a:spcBef>
        <a:spcAft>
          <a:spcPct val="0"/>
        </a:spcAft>
        <a:defRPr sz="2200">
          <a:solidFill>
            <a:schemeClr val="tx1"/>
          </a:solidFill>
          <a:latin typeface="Arial" pitchFamily="12" charset="0"/>
          <a:ea typeface="Arial" pitchFamily="12" charset="0"/>
          <a:cs typeface="Arial" pitchFamily="12" charset="0"/>
        </a:defRPr>
      </a:lvl6pPr>
      <a:lvl7pPr marL="914400" algn="l" rtl="0" fontAlgn="base">
        <a:spcBef>
          <a:spcPct val="0"/>
        </a:spcBef>
        <a:spcAft>
          <a:spcPct val="0"/>
        </a:spcAft>
        <a:defRPr sz="2200">
          <a:solidFill>
            <a:schemeClr val="tx1"/>
          </a:solidFill>
          <a:latin typeface="Arial" pitchFamily="12" charset="0"/>
          <a:ea typeface="Arial" pitchFamily="12" charset="0"/>
          <a:cs typeface="Arial" pitchFamily="12" charset="0"/>
        </a:defRPr>
      </a:lvl7pPr>
      <a:lvl8pPr marL="1371600" algn="l" rtl="0" fontAlgn="base">
        <a:spcBef>
          <a:spcPct val="0"/>
        </a:spcBef>
        <a:spcAft>
          <a:spcPct val="0"/>
        </a:spcAft>
        <a:defRPr sz="2200">
          <a:solidFill>
            <a:schemeClr val="tx1"/>
          </a:solidFill>
          <a:latin typeface="Arial" pitchFamily="12" charset="0"/>
          <a:ea typeface="Arial" pitchFamily="12" charset="0"/>
          <a:cs typeface="Arial" pitchFamily="12" charset="0"/>
        </a:defRPr>
      </a:lvl8pPr>
      <a:lvl9pPr marL="1828800" algn="l" rtl="0" fontAlgn="base">
        <a:spcBef>
          <a:spcPct val="0"/>
        </a:spcBef>
        <a:spcAft>
          <a:spcPct val="0"/>
        </a:spcAft>
        <a:defRPr sz="2200">
          <a:solidFill>
            <a:schemeClr val="tx1"/>
          </a:solidFill>
          <a:latin typeface="Arial" pitchFamily="12" charset="0"/>
          <a:ea typeface="Arial" pitchFamily="12" charset="0"/>
          <a:cs typeface="Arial" pitchFamily="12"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a:solidFill>
            <a:schemeClr val="bg2"/>
          </a:solidFill>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SzPct val="75000"/>
        <a:buFont typeface="Arial" charset="0"/>
        <a:buChar char="►"/>
        <a:defRPr>
          <a:solidFill>
            <a:schemeClr val="bg2"/>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1600">
          <a:solidFill>
            <a:schemeClr val="bg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1400">
          <a:solidFill>
            <a:schemeClr val="bg2"/>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1400">
          <a:solidFill>
            <a:schemeClr val="bg2"/>
          </a:solidFill>
          <a:latin typeface="+mn-lt"/>
          <a:ea typeface="+mn-ea"/>
          <a:cs typeface="+mn-cs"/>
        </a:defRPr>
      </a:lvl5pPr>
      <a:lvl6pPr marL="2514600" indent="-228600" algn="l" rtl="0" fontAlgn="base">
        <a:spcBef>
          <a:spcPct val="20000"/>
        </a:spcBef>
        <a:spcAft>
          <a:spcPct val="0"/>
        </a:spcAft>
        <a:buClr>
          <a:schemeClr val="tx1"/>
        </a:buClr>
        <a:buChar char="»"/>
        <a:defRPr sz="1400">
          <a:solidFill>
            <a:schemeClr val="bg2"/>
          </a:solidFill>
          <a:latin typeface="+mn-lt"/>
          <a:ea typeface="+mn-ea"/>
          <a:cs typeface="+mn-cs"/>
        </a:defRPr>
      </a:lvl6pPr>
      <a:lvl7pPr marL="2971800" indent="-228600" algn="l" rtl="0" fontAlgn="base">
        <a:spcBef>
          <a:spcPct val="20000"/>
        </a:spcBef>
        <a:spcAft>
          <a:spcPct val="0"/>
        </a:spcAft>
        <a:buClr>
          <a:schemeClr val="tx1"/>
        </a:buClr>
        <a:buChar char="»"/>
        <a:defRPr sz="1400">
          <a:solidFill>
            <a:schemeClr val="bg2"/>
          </a:solidFill>
          <a:latin typeface="+mn-lt"/>
          <a:ea typeface="+mn-ea"/>
          <a:cs typeface="+mn-cs"/>
        </a:defRPr>
      </a:lvl7pPr>
      <a:lvl8pPr marL="3429000" indent="-228600" algn="l" rtl="0" fontAlgn="base">
        <a:spcBef>
          <a:spcPct val="20000"/>
        </a:spcBef>
        <a:spcAft>
          <a:spcPct val="0"/>
        </a:spcAft>
        <a:buClr>
          <a:schemeClr val="tx1"/>
        </a:buClr>
        <a:buChar char="»"/>
        <a:defRPr sz="1400">
          <a:solidFill>
            <a:schemeClr val="bg2"/>
          </a:solidFill>
          <a:latin typeface="+mn-lt"/>
          <a:ea typeface="+mn-ea"/>
          <a:cs typeface="+mn-cs"/>
        </a:defRPr>
      </a:lvl8pPr>
      <a:lvl9pPr marL="3886200" indent="-228600" algn="l" rtl="0" fontAlgn="base">
        <a:spcBef>
          <a:spcPct val="20000"/>
        </a:spcBef>
        <a:spcAft>
          <a:spcPct val="0"/>
        </a:spcAft>
        <a:buClr>
          <a:schemeClr val="tx1"/>
        </a:buClr>
        <a:buChar char="»"/>
        <a:defRPr sz="14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pPr defTabSz="914400"/>
            <a:fld id="{CAF455BF-D428-4B27-952D-453F40C31609}" type="datetimeFigureOut">
              <a:rPr lang="fr-FR" smtClean="0"/>
              <a:pPr defTabSz="914400"/>
              <a:t>18/11/2016</a:t>
            </a:fld>
            <a:endParaRPr lang="fr-FR"/>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defTabSz="914400"/>
            <a:endParaRPr lang="fr-F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defTabSz="914400"/>
            <a:fld id="{8A6406D2-98AC-48BA-ADB8-8F92C28003FC}" type="slidenum">
              <a:rPr lang="fr-FR" smtClean="0"/>
              <a:pPr defTabSz="914400"/>
              <a:t>‹N°›</a:t>
            </a:fld>
            <a:endParaRPr lang="fr-FR"/>
          </a:p>
        </p:txBody>
      </p:sp>
    </p:spTree>
    <p:extLst>
      <p:ext uri="{BB962C8B-B14F-4D97-AF65-F5344CB8AC3E}">
        <p14:creationId xmlns:p14="http://schemas.microsoft.com/office/powerpoint/2010/main" val="3471882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61925"/>
            <a:ext cx="10363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fr-FR" altLang="fr-FR" smtClean="0"/>
              <a:t>Contexte</a:t>
            </a:r>
          </a:p>
        </p:txBody>
      </p:sp>
      <p:sp>
        <p:nvSpPr>
          <p:cNvPr id="1027" name="Rectangle 3"/>
          <p:cNvSpPr>
            <a:spLocks noGrp="1" noChangeArrowheads="1"/>
          </p:cNvSpPr>
          <p:nvPr>
            <p:ph type="body" idx="1"/>
          </p:nvPr>
        </p:nvSpPr>
        <p:spPr bwMode="auto">
          <a:xfrm>
            <a:off x="101600" y="1295400"/>
            <a:ext cx="10871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31" name="Rectangle 7"/>
          <p:cNvSpPr>
            <a:spLocks noGrp="1" noChangeArrowheads="1"/>
          </p:cNvSpPr>
          <p:nvPr>
            <p:ph type="dt" sz="half" idx="2"/>
          </p:nvPr>
        </p:nvSpPr>
        <p:spPr bwMode="auto">
          <a:xfrm>
            <a:off x="11176000" y="6324600"/>
            <a:ext cx="1016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b="1">
                <a:solidFill>
                  <a:srgbClr val="003399"/>
                </a:solidFill>
                <a:latin typeface="+mn-lt"/>
              </a:defRPr>
            </a:lvl1pPr>
          </a:lstStyle>
          <a:p>
            <a:pPr defTabSz="914400" fontAlgn="base">
              <a:spcBef>
                <a:spcPct val="0"/>
              </a:spcBef>
              <a:spcAft>
                <a:spcPct val="0"/>
              </a:spcAft>
            </a:pPr>
            <a:r>
              <a:rPr lang="fr-FR" altLang="fr-FR" smtClean="0"/>
              <a:t>21/11/2016</a:t>
            </a:r>
          </a:p>
          <a:p>
            <a:pPr defTabSz="914400" fontAlgn="base">
              <a:spcBef>
                <a:spcPct val="0"/>
              </a:spcBef>
              <a:spcAft>
                <a:spcPct val="0"/>
              </a:spcAft>
            </a:pPr>
            <a:endParaRPr lang="fr-FR" altLang="fr-FR" smtClean="0"/>
          </a:p>
          <a:p>
            <a:pPr defTabSz="914400" fontAlgn="base">
              <a:spcBef>
                <a:spcPct val="0"/>
              </a:spcBef>
              <a:spcAft>
                <a:spcPct val="0"/>
              </a:spcAft>
            </a:pPr>
            <a:endParaRPr lang="fr-FR" altLang="fr-FR" smtClean="0"/>
          </a:p>
        </p:txBody>
      </p:sp>
      <p:sp>
        <p:nvSpPr>
          <p:cNvPr id="1032" name="Rectangle 8"/>
          <p:cNvSpPr>
            <a:spLocks noGrp="1" noChangeArrowheads="1"/>
          </p:cNvSpPr>
          <p:nvPr>
            <p:ph type="ftr" sz="quarter" idx="3"/>
          </p:nvPr>
        </p:nvSpPr>
        <p:spPr bwMode="auto">
          <a:xfrm>
            <a:off x="1117600" y="6324600"/>
            <a:ext cx="8636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b="1" i="1">
                <a:solidFill>
                  <a:srgbClr val="1F1A17"/>
                </a:solidFill>
                <a:latin typeface="MyriadPro-BoldIt" charset="0"/>
              </a:defRPr>
            </a:lvl1pPr>
          </a:lstStyle>
          <a:p>
            <a:pPr defTabSz="914400" fontAlgn="base">
              <a:spcBef>
                <a:spcPct val="0"/>
              </a:spcBef>
              <a:spcAft>
                <a:spcPct val="0"/>
              </a:spcAft>
            </a:pPr>
            <a:r>
              <a:rPr lang="fr-FR" altLang="fr-FR" smtClean="0"/>
              <a:t>La Silver économie en région Hauts de France</a:t>
            </a:r>
          </a:p>
        </p:txBody>
      </p:sp>
      <p:sp>
        <p:nvSpPr>
          <p:cNvPr id="1033" name="Rectangle 9"/>
          <p:cNvSpPr>
            <a:spLocks noGrp="1" noChangeArrowheads="1"/>
          </p:cNvSpPr>
          <p:nvPr>
            <p:ph type="sldNum" sz="quarter" idx="4"/>
          </p:nvPr>
        </p:nvSpPr>
        <p:spPr bwMode="auto">
          <a:xfrm>
            <a:off x="0" y="6324600"/>
            <a:ext cx="406400" cy="2286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36000" bIns="0" numCol="1" anchor="t" anchorCtr="0" compatLnSpc="1">
            <a:prstTxWarp prst="textNoShape">
              <a:avLst/>
            </a:prstTxWarp>
          </a:bodyPr>
          <a:lstStyle>
            <a:lvl1pPr algn="r">
              <a:lnSpc>
                <a:spcPct val="115000"/>
              </a:lnSpc>
              <a:defRPr sz="1200" b="1">
                <a:solidFill>
                  <a:schemeClr val="bg1"/>
                </a:solidFill>
                <a:latin typeface="+mn-lt"/>
              </a:defRPr>
            </a:lvl1pPr>
          </a:lstStyle>
          <a:p>
            <a:pPr defTabSz="914400" fontAlgn="base">
              <a:spcBef>
                <a:spcPct val="0"/>
              </a:spcBef>
              <a:spcAft>
                <a:spcPct val="0"/>
              </a:spcAft>
            </a:pPr>
            <a:fld id="{B0476C26-C9F3-4BBA-B9C3-DF45205D805D}" type="slidenum">
              <a:rPr lang="fr-FR" altLang="fr-FR" smtClean="0">
                <a:solidFill>
                  <a:srgbClr val="FFFFFF"/>
                </a:solidFill>
              </a:rPr>
              <a:pPr defTabSz="914400" fontAlgn="base">
                <a:spcBef>
                  <a:spcPct val="0"/>
                </a:spcBef>
                <a:spcAft>
                  <a:spcPct val="0"/>
                </a:spcAft>
              </a:pPr>
              <a:t>‹N°›</a:t>
            </a:fld>
            <a:endParaRPr lang="fr-FR" altLang="fr-FR" smtClean="0">
              <a:solidFill>
                <a:srgbClr val="FFFFFF"/>
              </a:solidFill>
            </a:endParaRPr>
          </a:p>
        </p:txBody>
      </p:sp>
      <p:sp>
        <p:nvSpPr>
          <p:cNvPr id="1038" name="Line 14"/>
          <p:cNvSpPr>
            <a:spLocks noChangeShapeType="1"/>
          </p:cNvSpPr>
          <p:nvPr/>
        </p:nvSpPr>
        <p:spPr bwMode="auto">
          <a:xfrm>
            <a:off x="10972800" y="6248400"/>
            <a:ext cx="0" cy="6096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smtClean="0">
              <a:solidFill>
                <a:srgbClr val="333333"/>
              </a:solidFill>
              <a:latin typeface="Times New Roman" pitchFamily="18" charset="0"/>
            </a:endParaRPr>
          </a:p>
        </p:txBody>
      </p:sp>
      <p:sp>
        <p:nvSpPr>
          <p:cNvPr id="1039" name="Line 15"/>
          <p:cNvSpPr>
            <a:spLocks noChangeShapeType="1"/>
          </p:cNvSpPr>
          <p:nvPr/>
        </p:nvSpPr>
        <p:spPr bwMode="auto">
          <a:xfrm>
            <a:off x="609600" y="609600"/>
            <a:ext cx="103632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smtClean="0">
              <a:solidFill>
                <a:srgbClr val="333333"/>
              </a:solidFill>
              <a:latin typeface="Times New Roman" pitchFamily="18" charset="0"/>
            </a:endParaRPr>
          </a:p>
        </p:txBody>
      </p:sp>
      <p:grpSp>
        <p:nvGrpSpPr>
          <p:cNvPr id="1044" name="Group 20"/>
          <p:cNvGrpSpPr>
            <a:grpSpLocks/>
          </p:cNvGrpSpPr>
          <p:nvPr/>
        </p:nvGrpSpPr>
        <p:grpSpPr bwMode="auto">
          <a:xfrm>
            <a:off x="444501" y="6324601"/>
            <a:ext cx="495300" cy="404813"/>
            <a:chOff x="210" y="3984"/>
            <a:chExt cx="234" cy="255"/>
          </a:xfrm>
        </p:grpSpPr>
        <p:sp>
          <p:nvSpPr>
            <p:cNvPr id="1043" name="Rectangle 19"/>
            <p:cNvSpPr>
              <a:spLocks noChangeArrowheads="1"/>
            </p:cNvSpPr>
            <p:nvPr userDrawn="1"/>
          </p:nvSpPr>
          <p:spPr bwMode="auto">
            <a:xfrm>
              <a:off x="290" y="3984"/>
              <a:ext cx="14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fr-FR" sz="2400" smtClean="0">
                <a:solidFill>
                  <a:srgbClr val="333333"/>
                </a:solidFill>
                <a:latin typeface="Times New Roman" pitchFamily="18" charset="0"/>
              </a:endParaRPr>
            </a:p>
          </p:txBody>
        </p:sp>
        <p:pic>
          <p:nvPicPr>
            <p:cNvPr id="1042" name="Picture 18" descr="\\S90ddarsfer\sil\SIL\IIS\Com\DiaporamaCharte2011\Version définitive\InseeSignatureRVB.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0" y="3984"/>
              <a:ext cx="234" cy="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70782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p:txStyles>
    <p:titleStyle>
      <a:lvl1pPr algn="l" rtl="0" fontAlgn="base">
        <a:lnSpc>
          <a:spcPct val="90000"/>
        </a:lnSpc>
        <a:spcBef>
          <a:spcPct val="0"/>
        </a:spcBef>
        <a:spcAft>
          <a:spcPct val="0"/>
        </a:spcAft>
        <a:defRPr sz="2800" b="1">
          <a:solidFill>
            <a:srgbClr val="000099"/>
          </a:solidFill>
          <a:latin typeface="+mj-lt"/>
          <a:ea typeface="+mj-ea"/>
          <a:cs typeface="+mj-cs"/>
        </a:defRPr>
      </a:lvl1pPr>
      <a:lvl2pPr algn="l" rtl="0" fontAlgn="base">
        <a:lnSpc>
          <a:spcPct val="90000"/>
        </a:lnSpc>
        <a:spcBef>
          <a:spcPct val="0"/>
        </a:spcBef>
        <a:spcAft>
          <a:spcPct val="0"/>
        </a:spcAft>
        <a:defRPr sz="2800" b="1">
          <a:solidFill>
            <a:srgbClr val="000099"/>
          </a:solidFill>
          <a:latin typeface="Arial" pitchFamily="34" charset="0"/>
        </a:defRPr>
      </a:lvl2pPr>
      <a:lvl3pPr algn="l" rtl="0" fontAlgn="base">
        <a:lnSpc>
          <a:spcPct val="90000"/>
        </a:lnSpc>
        <a:spcBef>
          <a:spcPct val="0"/>
        </a:spcBef>
        <a:spcAft>
          <a:spcPct val="0"/>
        </a:spcAft>
        <a:defRPr sz="2800" b="1">
          <a:solidFill>
            <a:srgbClr val="000099"/>
          </a:solidFill>
          <a:latin typeface="Arial" pitchFamily="34" charset="0"/>
        </a:defRPr>
      </a:lvl3pPr>
      <a:lvl4pPr algn="l" rtl="0" fontAlgn="base">
        <a:lnSpc>
          <a:spcPct val="90000"/>
        </a:lnSpc>
        <a:spcBef>
          <a:spcPct val="0"/>
        </a:spcBef>
        <a:spcAft>
          <a:spcPct val="0"/>
        </a:spcAft>
        <a:defRPr sz="2800" b="1">
          <a:solidFill>
            <a:srgbClr val="000099"/>
          </a:solidFill>
          <a:latin typeface="Arial" pitchFamily="34" charset="0"/>
        </a:defRPr>
      </a:lvl4pPr>
      <a:lvl5pPr algn="l" rtl="0" fontAlgn="base">
        <a:lnSpc>
          <a:spcPct val="90000"/>
        </a:lnSpc>
        <a:spcBef>
          <a:spcPct val="0"/>
        </a:spcBef>
        <a:spcAft>
          <a:spcPct val="0"/>
        </a:spcAft>
        <a:defRPr sz="2800" b="1">
          <a:solidFill>
            <a:srgbClr val="000099"/>
          </a:solidFill>
          <a:latin typeface="Arial" pitchFamily="34" charset="0"/>
        </a:defRPr>
      </a:lvl5pPr>
      <a:lvl6pPr marL="457200" algn="l" rtl="0" fontAlgn="base">
        <a:lnSpc>
          <a:spcPct val="90000"/>
        </a:lnSpc>
        <a:spcBef>
          <a:spcPct val="0"/>
        </a:spcBef>
        <a:spcAft>
          <a:spcPct val="0"/>
        </a:spcAft>
        <a:defRPr sz="2800" b="1">
          <a:solidFill>
            <a:srgbClr val="000099"/>
          </a:solidFill>
          <a:latin typeface="Arial" pitchFamily="34" charset="0"/>
        </a:defRPr>
      </a:lvl6pPr>
      <a:lvl7pPr marL="914400" algn="l" rtl="0" fontAlgn="base">
        <a:lnSpc>
          <a:spcPct val="90000"/>
        </a:lnSpc>
        <a:spcBef>
          <a:spcPct val="0"/>
        </a:spcBef>
        <a:spcAft>
          <a:spcPct val="0"/>
        </a:spcAft>
        <a:defRPr sz="2800" b="1">
          <a:solidFill>
            <a:srgbClr val="000099"/>
          </a:solidFill>
          <a:latin typeface="Arial" pitchFamily="34" charset="0"/>
        </a:defRPr>
      </a:lvl7pPr>
      <a:lvl8pPr marL="1371600" algn="l" rtl="0" fontAlgn="base">
        <a:lnSpc>
          <a:spcPct val="90000"/>
        </a:lnSpc>
        <a:spcBef>
          <a:spcPct val="0"/>
        </a:spcBef>
        <a:spcAft>
          <a:spcPct val="0"/>
        </a:spcAft>
        <a:defRPr sz="2800" b="1">
          <a:solidFill>
            <a:srgbClr val="000099"/>
          </a:solidFill>
          <a:latin typeface="Arial" pitchFamily="34" charset="0"/>
        </a:defRPr>
      </a:lvl8pPr>
      <a:lvl9pPr marL="1828800" algn="l" rtl="0" fontAlgn="base">
        <a:lnSpc>
          <a:spcPct val="90000"/>
        </a:lnSpc>
        <a:spcBef>
          <a:spcPct val="0"/>
        </a:spcBef>
        <a:spcAft>
          <a:spcPct val="0"/>
        </a:spcAft>
        <a:defRPr sz="2800" b="1">
          <a:solidFill>
            <a:srgbClr val="000099"/>
          </a:solidFill>
          <a:latin typeface="Arial" pitchFamily="34" charset="0"/>
        </a:defRPr>
      </a:lvl9pPr>
    </p:titleStyle>
    <p:bodyStyle>
      <a:lvl1pPr marL="342900" indent="-342900" algn="l" rtl="0" fontAlgn="base">
        <a:lnSpc>
          <a:spcPct val="90000"/>
        </a:lnSpc>
        <a:spcBef>
          <a:spcPct val="20000"/>
        </a:spcBef>
        <a:spcAft>
          <a:spcPct val="0"/>
        </a:spcAft>
        <a:buBlip>
          <a:blip r:embed="rId14"/>
        </a:buBlip>
        <a:defRPr sz="2400">
          <a:solidFill>
            <a:srgbClr val="000099"/>
          </a:solidFill>
          <a:latin typeface="+mn-lt"/>
          <a:ea typeface="+mn-ea"/>
          <a:cs typeface="+mn-cs"/>
        </a:defRPr>
      </a:lvl1pPr>
      <a:lvl2pPr marL="742950" indent="-285750" algn="l" rtl="0" fontAlgn="base">
        <a:lnSpc>
          <a:spcPct val="90000"/>
        </a:lnSpc>
        <a:spcBef>
          <a:spcPct val="20000"/>
        </a:spcBef>
        <a:spcAft>
          <a:spcPct val="0"/>
        </a:spcAft>
        <a:buBlip>
          <a:blip r:embed="rId14"/>
        </a:buBlip>
        <a:defRPr sz="2200">
          <a:solidFill>
            <a:srgbClr val="333333"/>
          </a:solidFill>
          <a:latin typeface="+mn-lt"/>
        </a:defRPr>
      </a:lvl2pPr>
      <a:lvl3pPr marL="1143000" indent="-228600" algn="l" rtl="0" fontAlgn="base">
        <a:lnSpc>
          <a:spcPct val="90000"/>
        </a:lnSpc>
        <a:spcBef>
          <a:spcPct val="20000"/>
        </a:spcBef>
        <a:spcAft>
          <a:spcPct val="0"/>
        </a:spcAft>
        <a:buBlip>
          <a:blip r:embed="rId14"/>
        </a:buBlip>
        <a:defRPr>
          <a:solidFill>
            <a:srgbClr val="000099"/>
          </a:solidFill>
          <a:latin typeface="+mn-lt"/>
        </a:defRPr>
      </a:lvl3pPr>
      <a:lvl4pPr marL="1600200" indent="-228600" algn="l" rtl="0" fontAlgn="base">
        <a:lnSpc>
          <a:spcPct val="90000"/>
        </a:lnSpc>
        <a:spcBef>
          <a:spcPct val="20000"/>
        </a:spcBef>
        <a:spcAft>
          <a:spcPct val="0"/>
        </a:spcAft>
        <a:buBlip>
          <a:blip r:embed="rId14"/>
        </a:buBlip>
        <a:defRPr sz="1600">
          <a:solidFill>
            <a:srgbClr val="333333"/>
          </a:solidFill>
          <a:latin typeface="+mn-lt"/>
        </a:defRPr>
      </a:lvl4pPr>
      <a:lvl5pPr marL="2057400" indent="-228600" algn="l" rtl="0" fontAlgn="base">
        <a:lnSpc>
          <a:spcPct val="90000"/>
        </a:lnSpc>
        <a:spcBef>
          <a:spcPct val="20000"/>
        </a:spcBef>
        <a:spcAft>
          <a:spcPct val="0"/>
        </a:spcAft>
        <a:buClr>
          <a:srgbClr val="FF6600"/>
        </a:buClr>
        <a:buChar char="♦"/>
        <a:defRPr sz="2400" b="1">
          <a:solidFill>
            <a:srgbClr val="000099"/>
          </a:solidFill>
          <a:latin typeface="+mn-lt"/>
        </a:defRPr>
      </a:lvl5pPr>
      <a:lvl6pPr marL="2514600" indent="-228600" algn="l" rtl="0" fontAlgn="base">
        <a:lnSpc>
          <a:spcPct val="90000"/>
        </a:lnSpc>
        <a:spcBef>
          <a:spcPct val="20000"/>
        </a:spcBef>
        <a:spcAft>
          <a:spcPct val="0"/>
        </a:spcAft>
        <a:buClr>
          <a:srgbClr val="FF6600"/>
        </a:buClr>
        <a:buChar char="♦"/>
        <a:defRPr sz="2400" b="1">
          <a:solidFill>
            <a:srgbClr val="000099"/>
          </a:solidFill>
          <a:latin typeface="+mn-lt"/>
        </a:defRPr>
      </a:lvl6pPr>
      <a:lvl7pPr marL="2971800" indent="-228600" algn="l" rtl="0" fontAlgn="base">
        <a:lnSpc>
          <a:spcPct val="90000"/>
        </a:lnSpc>
        <a:spcBef>
          <a:spcPct val="20000"/>
        </a:spcBef>
        <a:spcAft>
          <a:spcPct val="0"/>
        </a:spcAft>
        <a:buClr>
          <a:srgbClr val="FF6600"/>
        </a:buClr>
        <a:buChar char="♦"/>
        <a:defRPr sz="2400" b="1">
          <a:solidFill>
            <a:srgbClr val="000099"/>
          </a:solidFill>
          <a:latin typeface="+mn-lt"/>
        </a:defRPr>
      </a:lvl7pPr>
      <a:lvl8pPr marL="3429000" indent="-228600" algn="l" rtl="0" fontAlgn="base">
        <a:lnSpc>
          <a:spcPct val="90000"/>
        </a:lnSpc>
        <a:spcBef>
          <a:spcPct val="20000"/>
        </a:spcBef>
        <a:spcAft>
          <a:spcPct val="0"/>
        </a:spcAft>
        <a:buClr>
          <a:srgbClr val="FF6600"/>
        </a:buClr>
        <a:buChar char="♦"/>
        <a:defRPr sz="2400" b="1">
          <a:solidFill>
            <a:srgbClr val="000099"/>
          </a:solidFill>
          <a:latin typeface="+mn-lt"/>
        </a:defRPr>
      </a:lvl8pPr>
      <a:lvl9pPr marL="3886200" indent="-228600" algn="l" rtl="0" fontAlgn="base">
        <a:lnSpc>
          <a:spcPct val="90000"/>
        </a:lnSpc>
        <a:spcBef>
          <a:spcPct val="20000"/>
        </a:spcBef>
        <a:spcAft>
          <a:spcPct val="0"/>
        </a:spcAft>
        <a:buClr>
          <a:srgbClr val="FF6600"/>
        </a:buClr>
        <a:buChar char="♦"/>
        <a:defRPr sz="2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2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0.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40.xml"/><Relationship Id="rId5" Type="http://schemas.openxmlformats.org/officeDocument/2006/relationships/image" Target="../media/image35.w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40.xml"/><Relationship Id="rId5" Type="http://schemas.openxmlformats.org/officeDocument/2006/relationships/image" Target="../media/image36.emf"/><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Layout" Target="../slideLayouts/slideLayout4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0.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40.xml"/><Relationship Id="rId5" Type="http://schemas.openxmlformats.org/officeDocument/2006/relationships/image" Target="../media/image38.wmf"/><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slideLayout" Target="../slideLayouts/slideLayout4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0.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slideLayout" Target="../slideLayouts/slideLayout4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0.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slideLayout" Target="../slideLayouts/slideLayout4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0.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9.xml"/><Relationship Id="rId1" Type="http://schemas.openxmlformats.org/officeDocument/2006/relationships/vmlDrawing" Target="../drawings/vmlDrawing6.v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9.xml"/><Relationship Id="rId1" Type="http://schemas.openxmlformats.org/officeDocument/2006/relationships/vmlDrawing" Target="../drawings/vmlDrawing7.v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wmf"/><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9.xml"/><Relationship Id="rId1" Type="http://schemas.openxmlformats.org/officeDocument/2006/relationships/vmlDrawing" Target="../drawings/vmlDrawing8.v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9.xml"/><Relationship Id="rId4" Type="http://schemas.openxmlformats.org/officeDocument/2006/relationships/image" Target="../media/image5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chart" Target="../charts/chart2.xml"/><Relationship Id="rId1" Type="http://schemas.openxmlformats.org/officeDocument/2006/relationships/slideLayout" Target="../slideLayouts/slideLayout5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hart" Target="../charts/chart3.xml"/><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1.png"/><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1.xml"/><Relationship Id="rId5" Type="http://schemas.openxmlformats.org/officeDocument/2006/relationships/image" Target="../media/image73.jpg"/><Relationship Id="rId4" Type="http://schemas.openxmlformats.org/officeDocument/2006/relationships/image" Target="../media/image72.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4602307" y="2561464"/>
            <a:ext cx="4190832" cy="914400"/>
            <a:chOff x="3913464" y="2631282"/>
            <a:chExt cx="4190832" cy="914400"/>
          </a:xfrm>
        </p:grpSpPr>
        <p:sp>
          <p:nvSpPr>
            <p:cNvPr id="5" name="Rectangle 4"/>
            <p:cNvSpPr/>
            <p:nvPr/>
          </p:nvSpPr>
          <p:spPr>
            <a:xfrm>
              <a:off x="3913464" y="2631282"/>
              <a:ext cx="4169371" cy="914400"/>
            </a:xfrm>
            <a:prstGeom prst="rect">
              <a:avLst/>
            </a:prstGeom>
            <a:solidFill>
              <a:srgbClr val="935AA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6" name="ZoneTexte 5"/>
            <p:cNvSpPr txBox="1"/>
            <p:nvPr/>
          </p:nvSpPr>
          <p:spPr>
            <a:xfrm>
              <a:off x="3913464" y="2631282"/>
              <a:ext cx="4190832" cy="892552"/>
            </a:xfrm>
            <a:prstGeom prst="rect">
              <a:avLst/>
            </a:prstGeom>
            <a:noFill/>
          </p:spPr>
          <p:txBody>
            <a:bodyPr wrap="square" rtlCol="0">
              <a:spAutoFit/>
            </a:bodyPr>
            <a:lstStyle/>
            <a:p>
              <a:pPr algn="ctr"/>
              <a:r>
                <a:rPr lang="fr-FR" sz="3200" dirty="0" smtClean="0">
                  <a:solidFill>
                    <a:schemeClr val="bg1"/>
                  </a:solidFill>
                </a:rPr>
                <a:t>INNOV’EN SAP</a:t>
              </a:r>
            </a:p>
            <a:p>
              <a:pPr algn="ctr"/>
              <a:r>
                <a:rPr lang="fr-FR" sz="2000" dirty="0" smtClean="0">
                  <a:solidFill>
                    <a:schemeClr val="bg1"/>
                  </a:solidFill>
                </a:rPr>
                <a:t>Les services à la personne de demain !</a:t>
              </a:r>
              <a:endParaRPr lang="fr-FR" sz="2000" dirty="0">
                <a:solidFill>
                  <a:schemeClr val="bg1"/>
                </a:solidFill>
              </a:endParaRPr>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52" y="332574"/>
            <a:ext cx="11091987" cy="1587666"/>
          </a:xfrm>
          <a:prstGeom prst="rect">
            <a:avLst/>
          </a:prstGeom>
        </p:spPr>
      </p:pic>
      <p:sp>
        <p:nvSpPr>
          <p:cNvPr id="9" name="ZoneTexte 8"/>
          <p:cNvSpPr txBox="1"/>
          <p:nvPr/>
        </p:nvSpPr>
        <p:spPr>
          <a:xfrm>
            <a:off x="4602308" y="4044104"/>
            <a:ext cx="1572643" cy="369332"/>
          </a:xfrm>
          <a:prstGeom prst="rect">
            <a:avLst/>
          </a:prstGeom>
          <a:noFill/>
        </p:spPr>
        <p:txBody>
          <a:bodyPr wrap="square" rtlCol="0">
            <a:spAutoFit/>
          </a:bodyPr>
          <a:lstStyle/>
          <a:p>
            <a:r>
              <a:rPr lang="fr-FR" b="1" dirty="0" smtClean="0">
                <a:solidFill>
                  <a:srgbClr val="8A7C6F"/>
                </a:solidFill>
              </a:rPr>
              <a:t>organisé par </a:t>
            </a:r>
            <a:r>
              <a:rPr lang="fr-FR" dirty="0" smtClean="0">
                <a:solidFill>
                  <a:srgbClr val="8A7C6F"/>
                </a:solidFill>
              </a:rPr>
              <a:t>:</a:t>
            </a:r>
            <a:endParaRPr lang="fr-FR" dirty="0">
              <a:solidFill>
                <a:srgbClr val="8A7C6F"/>
              </a:solidFill>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626" y="2686144"/>
            <a:ext cx="1579439" cy="1579438"/>
          </a:xfrm>
          <a:prstGeom prst="rect">
            <a:avLst/>
          </a:prstGeom>
        </p:spPr>
      </p:pic>
      <p:pic>
        <p:nvPicPr>
          <p:cNvPr id="1026" name="Picture 2" descr="I:\Informations internes au C2rp ( photos, logos...)\LOGOS\C2RP LOGOS 2015\LOGO C2RP COULEUR deto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729" y="3786403"/>
            <a:ext cx="1844939" cy="8847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VRDATA2K8\Commun\COMMUNICATION_PAO\POLE OBSERVER\SAP\2016\Bannières\Bannière_logos_v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163" y="5332633"/>
            <a:ext cx="9728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59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re 1"/>
          <p:cNvSpPr>
            <a:spLocks noGrp="1"/>
          </p:cNvSpPr>
          <p:nvPr>
            <p:ph type="title" idx="4294967295"/>
          </p:nvPr>
        </p:nvSpPr>
        <p:spPr/>
        <p:txBody>
          <a:bodyPr/>
          <a:lstStyle/>
          <a:p>
            <a:r>
              <a:rPr lang="fr-BE" altLang="fr-FR" smtClean="0">
                <a:ea typeface="ＭＳ Ｐゴシック" pitchFamily="34" charset="-128"/>
              </a:rPr>
              <a:t>Conclusions et résultats clés</a:t>
            </a:r>
          </a:p>
        </p:txBody>
      </p:sp>
      <p:sp>
        <p:nvSpPr>
          <p:cNvPr id="10243" name="Espace réservé du contenu 2"/>
          <p:cNvSpPr>
            <a:spLocks noGrp="1"/>
          </p:cNvSpPr>
          <p:nvPr>
            <p:ph idx="4294967295"/>
          </p:nvPr>
        </p:nvSpPr>
        <p:spPr>
          <a:xfrm>
            <a:off x="719668" y="1412875"/>
            <a:ext cx="10752667" cy="4464050"/>
          </a:xfrm>
        </p:spPr>
        <p:txBody>
          <a:bodyPr/>
          <a:lstStyle/>
          <a:p>
            <a:r>
              <a:rPr lang="fr-BE" altLang="fr-FR" b="1" smtClean="0">
                <a:ea typeface="ＭＳ Ｐゴシック" pitchFamily="34" charset="-128"/>
              </a:rPr>
              <a:t>Une démarche commune </a:t>
            </a:r>
            <a:r>
              <a:rPr lang="fr-BE" altLang="fr-FR" smtClean="0">
                <a:ea typeface="ＭＳ Ｐゴシック" pitchFamily="34" charset="-128"/>
              </a:rPr>
              <a:t>pour analyser les bonnes pratiques et les outils, et pour émettre des recommandations : </a:t>
            </a:r>
          </a:p>
          <a:p>
            <a:pPr lvl="1"/>
            <a:endParaRPr lang="fr-BE" altLang="fr-FR" smtClean="0">
              <a:ea typeface="ＭＳ Ｐゴシック" pitchFamily="34" charset="-128"/>
            </a:endParaRPr>
          </a:p>
          <a:p>
            <a:pPr lvl="1"/>
            <a:r>
              <a:rPr lang="fr-BE" altLang="fr-FR" sz="1900" b="1" smtClean="0">
                <a:ea typeface="ＭＳ Ｐゴシック" pitchFamily="34" charset="-128"/>
              </a:rPr>
              <a:t>QE → QS </a:t>
            </a:r>
            <a:r>
              <a:rPr lang="fr-BE" altLang="fr-FR" sz="1900" smtClean="0">
                <a:ea typeface="ＭＳ Ｐゴシック" pitchFamily="34" charset="-128"/>
              </a:rPr>
              <a:t>: La qualité des emplois (QE) est un facteur déterminant essentiel de la qualité des services (QS)</a:t>
            </a:r>
          </a:p>
          <a:p>
            <a:pPr lvl="1"/>
            <a:endParaRPr lang="fr-BE" altLang="fr-FR" sz="1900" smtClean="0">
              <a:ea typeface="ＭＳ Ｐゴシック" pitchFamily="34" charset="-128"/>
            </a:endParaRPr>
          </a:p>
          <a:p>
            <a:pPr lvl="1"/>
            <a:r>
              <a:rPr lang="fr-BE" altLang="fr-FR" sz="1900" smtClean="0">
                <a:ea typeface="ＭＳ Ｐゴシック" pitchFamily="34" charset="-128"/>
              </a:rPr>
              <a:t>QS dépend de la QE, et </a:t>
            </a:r>
            <a:r>
              <a:rPr lang="fr-BE" altLang="fr-FR" sz="1900" b="1" smtClean="0">
                <a:ea typeface="ＭＳ Ｐゴシック" pitchFamily="34" charset="-128"/>
              </a:rPr>
              <a:t>pour la valoriser il est important de travailler avec les usagers et les prestataires des services.</a:t>
            </a:r>
            <a:endParaRPr lang="fr-BE" altLang="fr-FR" sz="1900" smtClean="0">
              <a:ea typeface="ＭＳ Ｐゴシック" pitchFamily="34" charset="-128"/>
            </a:endParaRPr>
          </a:p>
        </p:txBody>
      </p:sp>
      <p:sp>
        <p:nvSpPr>
          <p:cNvPr id="10244" name="Espace réservé du numéro de diapositive 3"/>
          <p:cNvSpPr txBox="1">
            <a:spLocks noGrp="1"/>
          </p:cNvSpPr>
          <p:nvPr/>
        </p:nvSpPr>
        <p:spPr bwMode="gray">
          <a:xfrm>
            <a:off x="8627533" y="6021388"/>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algn="r" defTabSz="914400" eaLnBrk="1" fontAlgn="base" hangingPunct="1">
              <a:spcBef>
                <a:spcPct val="0"/>
              </a:spcBef>
              <a:spcAft>
                <a:spcPct val="0"/>
              </a:spcAft>
              <a:buClrTx/>
              <a:buFontTx/>
              <a:buNone/>
            </a:pPr>
            <a:fld id="{75B6289F-BCB8-4FBD-A1A8-B73F0ADDE430}" type="slidenum">
              <a:rPr lang="fr-FR" altLang="fr-FR" sz="1400" smtClean="0">
                <a:solidFill>
                  <a:srgbClr val="CA202B"/>
                </a:solidFill>
              </a:rPr>
              <a:pPr algn="r" defTabSz="914400" eaLnBrk="1" fontAlgn="base" hangingPunct="1">
                <a:spcBef>
                  <a:spcPct val="0"/>
                </a:spcBef>
                <a:spcAft>
                  <a:spcPct val="0"/>
                </a:spcAft>
                <a:buClrTx/>
                <a:buFontTx/>
                <a:buNone/>
              </a:pPr>
              <a:t>10</a:t>
            </a:fld>
            <a:endParaRPr lang="fr-FR" altLang="fr-FR" sz="1400" smtClean="0">
              <a:solidFill>
                <a:srgbClr val="CA202B"/>
              </a:solidFill>
            </a:endParaRPr>
          </a:p>
        </p:txBody>
      </p:sp>
      <p:pic>
        <p:nvPicPr>
          <p:cNvPr id="102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1508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re 1"/>
          <p:cNvSpPr>
            <a:spLocks noGrp="1"/>
          </p:cNvSpPr>
          <p:nvPr>
            <p:ph type="title" idx="4294967295"/>
          </p:nvPr>
        </p:nvSpPr>
        <p:spPr/>
        <p:txBody>
          <a:bodyPr/>
          <a:lstStyle/>
          <a:p>
            <a:r>
              <a:rPr lang="fr-BE" altLang="fr-FR" smtClean="0">
                <a:ea typeface="ＭＳ Ｐゴシック" pitchFamily="34" charset="-128"/>
              </a:rPr>
              <a:t>Conclusions et résultats clés</a:t>
            </a:r>
          </a:p>
        </p:txBody>
      </p:sp>
      <p:sp>
        <p:nvSpPr>
          <p:cNvPr id="11267" name="Espace réservé du contenu 2"/>
          <p:cNvSpPr>
            <a:spLocks noGrp="1"/>
          </p:cNvSpPr>
          <p:nvPr>
            <p:ph idx="4294967295"/>
          </p:nvPr>
        </p:nvSpPr>
        <p:spPr>
          <a:xfrm>
            <a:off x="719668" y="1412875"/>
            <a:ext cx="10752667" cy="4464050"/>
          </a:xfrm>
        </p:spPr>
        <p:txBody>
          <a:bodyPr/>
          <a:lstStyle/>
          <a:p>
            <a:r>
              <a:rPr lang="fr-BE" altLang="fr-FR" smtClean="0">
                <a:ea typeface="ＭＳ Ｐゴシック" pitchFamily="34" charset="-128"/>
              </a:rPr>
              <a:t>En termes de qualité d’emploi, le projet s’est focalisé sur :</a:t>
            </a:r>
          </a:p>
          <a:p>
            <a:pPr lvl="1"/>
            <a:endParaRPr lang="fr-BE" altLang="fr-FR" sz="600" smtClean="0">
              <a:ea typeface="ＭＳ Ｐゴシック" pitchFamily="34" charset="-128"/>
            </a:endParaRPr>
          </a:p>
          <a:p>
            <a:pPr lvl="1"/>
            <a:r>
              <a:rPr lang="fr-BE" altLang="fr-FR" smtClean="0">
                <a:ea typeface="ＭＳ Ｐゴシック" pitchFamily="34" charset="-128"/>
              </a:rPr>
              <a:t>Sécurité de la carrière et de l’emploi (</a:t>
            </a:r>
            <a:r>
              <a:rPr lang="fr-BE" altLang="fr-FR" i="1" smtClean="0">
                <a:ea typeface="ＭＳ Ｐゴシック" pitchFamily="34" charset="-128"/>
              </a:rPr>
              <a:t>statut d’emploi, salaires, protection sociale</a:t>
            </a:r>
            <a:r>
              <a:rPr lang="fr-BE" altLang="fr-FR" smtClean="0">
                <a:ea typeface="ＭＳ Ｐゴシック" pitchFamily="34" charset="-128"/>
              </a:rPr>
              <a:t>)</a:t>
            </a:r>
          </a:p>
          <a:p>
            <a:pPr lvl="1"/>
            <a:r>
              <a:rPr lang="fr-BE" altLang="fr-FR" smtClean="0">
                <a:ea typeface="ＭＳ Ｐゴシック" pitchFamily="34" charset="-128"/>
              </a:rPr>
              <a:t>Développement des compétences et and professionnalisation</a:t>
            </a:r>
          </a:p>
          <a:p>
            <a:pPr lvl="1"/>
            <a:r>
              <a:rPr lang="fr-BE" altLang="fr-FR" smtClean="0">
                <a:ea typeface="ＭＳ Ｐゴシック" pitchFamily="34" charset="-128"/>
              </a:rPr>
              <a:t>Santé et bien-être</a:t>
            </a:r>
          </a:p>
          <a:p>
            <a:endParaRPr lang="fr-BE" altLang="fr-FR" smtClean="0">
              <a:ea typeface="ＭＳ Ｐゴシック" pitchFamily="34" charset="-128"/>
            </a:endParaRPr>
          </a:p>
          <a:p>
            <a:r>
              <a:rPr lang="fr-BE" altLang="fr-FR" smtClean="0">
                <a:ea typeface="ＭＳ Ｐゴシック" pitchFamily="34" charset="-128"/>
              </a:rPr>
              <a:t>Conclusions :</a:t>
            </a:r>
          </a:p>
          <a:p>
            <a:pPr lvl="1"/>
            <a:endParaRPr lang="fr-BE" altLang="fr-FR" sz="600" smtClean="0">
              <a:ea typeface="ＭＳ Ｐゴシック" pitchFamily="34" charset="-128"/>
            </a:endParaRPr>
          </a:p>
          <a:p>
            <a:pPr lvl="1"/>
            <a:r>
              <a:rPr lang="fr-BE" altLang="fr-FR" b="1" smtClean="0">
                <a:ea typeface="ＭＳ Ｐゴシック" pitchFamily="34" charset="-128"/>
              </a:rPr>
              <a:t>L’environnement politique</a:t>
            </a:r>
            <a:r>
              <a:rPr lang="fr-BE" altLang="fr-FR" smtClean="0">
                <a:ea typeface="ＭＳ Ｐゴシック" pitchFamily="34" charset="-128"/>
              </a:rPr>
              <a:t> peut résulter en création d’emplois formels, donnant l’accès à l’emploi et à l’emploi stable.</a:t>
            </a:r>
          </a:p>
          <a:p>
            <a:pPr lvl="1"/>
            <a:r>
              <a:rPr lang="fr-BE" altLang="fr-FR" b="1" smtClean="0">
                <a:ea typeface="ＭＳ Ｐゴシック" pitchFamily="34" charset="-128"/>
              </a:rPr>
              <a:t>Les qualifications sont importantes</a:t>
            </a:r>
            <a:r>
              <a:rPr lang="fr-BE" altLang="fr-FR" smtClean="0">
                <a:ea typeface="ＭＳ Ｐゴシック" pitchFamily="34" charset="-128"/>
              </a:rPr>
              <a:t>. </a:t>
            </a:r>
          </a:p>
          <a:p>
            <a:pPr lvl="1"/>
            <a:r>
              <a:rPr lang="fr-BE" altLang="fr-FR" b="1" smtClean="0">
                <a:ea typeface="ＭＳ Ｐゴシック" pitchFamily="34" charset="-128"/>
              </a:rPr>
              <a:t>Les conditions de travail sont difficiles.</a:t>
            </a:r>
            <a:endParaRPr lang="fr-BE" altLang="fr-FR" smtClean="0">
              <a:ea typeface="ＭＳ Ｐゴシック" pitchFamily="34" charset="-128"/>
            </a:endParaRPr>
          </a:p>
        </p:txBody>
      </p:sp>
      <p:sp>
        <p:nvSpPr>
          <p:cNvPr id="11268" name="Espace réservé du numéro de diapositive 3"/>
          <p:cNvSpPr txBox="1">
            <a:spLocks noGrp="1"/>
          </p:cNvSpPr>
          <p:nvPr/>
        </p:nvSpPr>
        <p:spPr bwMode="gray">
          <a:xfrm>
            <a:off x="8627533" y="6021388"/>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algn="r" defTabSz="914400" eaLnBrk="1" fontAlgn="base" hangingPunct="1">
              <a:spcBef>
                <a:spcPct val="0"/>
              </a:spcBef>
              <a:spcAft>
                <a:spcPct val="0"/>
              </a:spcAft>
              <a:buClrTx/>
              <a:buFontTx/>
              <a:buNone/>
            </a:pPr>
            <a:fld id="{821325C6-8DBC-4DE4-ABE1-DE7342692AE3}" type="slidenum">
              <a:rPr lang="fr-FR" altLang="fr-FR" sz="1400" smtClean="0">
                <a:solidFill>
                  <a:srgbClr val="CA202B"/>
                </a:solidFill>
              </a:rPr>
              <a:pPr algn="r" defTabSz="914400" eaLnBrk="1" fontAlgn="base" hangingPunct="1">
                <a:spcBef>
                  <a:spcPct val="0"/>
                </a:spcBef>
                <a:spcAft>
                  <a:spcPct val="0"/>
                </a:spcAft>
                <a:buClrTx/>
                <a:buFontTx/>
                <a:buNone/>
              </a:pPr>
              <a:t>11</a:t>
            </a:fld>
            <a:endParaRPr lang="fr-FR" altLang="fr-FR" sz="1400" smtClean="0">
              <a:solidFill>
                <a:srgbClr val="CA202B"/>
              </a:solidFill>
            </a:endParaRP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5041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re 1"/>
          <p:cNvSpPr>
            <a:spLocks noGrp="1"/>
          </p:cNvSpPr>
          <p:nvPr>
            <p:ph type="title" idx="4294967295"/>
          </p:nvPr>
        </p:nvSpPr>
        <p:spPr/>
        <p:txBody>
          <a:bodyPr/>
          <a:lstStyle/>
          <a:p>
            <a:r>
              <a:rPr lang="en-GB" altLang="fr-FR" smtClean="0">
                <a:ea typeface="ＭＳ Ｐゴシック" pitchFamily="34" charset="-128"/>
              </a:rPr>
              <a:t>Conclusions </a:t>
            </a:r>
            <a:r>
              <a:rPr lang="fr-BE" altLang="fr-FR" smtClean="0">
                <a:ea typeface="ＭＳ Ｐゴシック" pitchFamily="34" charset="-128"/>
              </a:rPr>
              <a:t>et résultats clés</a:t>
            </a:r>
          </a:p>
        </p:txBody>
      </p:sp>
      <p:sp>
        <p:nvSpPr>
          <p:cNvPr id="19459" name="Espace réservé du contenu 2"/>
          <p:cNvSpPr>
            <a:spLocks noGrp="1"/>
          </p:cNvSpPr>
          <p:nvPr>
            <p:ph idx="4294967295"/>
          </p:nvPr>
        </p:nvSpPr>
        <p:spPr>
          <a:xfrm>
            <a:off x="719668" y="1412875"/>
            <a:ext cx="10752667" cy="4464050"/>
          </a:xfrm>
        </p:spPr>
        <p:txBody>
          <a:bodyPr/>
          <a:lstStyle/>
          <a:p>
            <a:pPr>
              <a:defRPr/>
            </a:pPr>
            <a:r>
              <a:rPr lang="fr-BE" altLang="fr-FR" dirty="0" smtClean="0">
                <a:ea typeface="ＭＳ Ｐゴシック" pitchFamily="34" charset="-128"/>
              </a:rPr>
              <a:t>En termes de </a:t>
            </a:r>
            <a:r>
              <a:rPr lang="fr-BE" altLang="fr-FR" b="1" dirty="0" smtClean="0">
                <a:ea typeface="ＭＳ Ｐゴシック" pitchFamily="34" charset="-128"/>
              </a:rPr>
              <a:t>qualité de services</a:t>
            </a:r>
            <a:r>
              <a:rPr lang="fr-BE" altLang="fr-FR" dirty="0" smtClean="0">
                <a:ea typeface="ＭＳ Ｐゴシック" pitchFamily="34" charset="-128"/>
              </a:rPr>
              <a:t>, le projet </a:t>
            </a:r>
            <a:r>
              <a:rPr lang="fr-BE" altLang="fr-FR" dirty="0">
                <a:ea typeface="ＭＳ Ｐゴシック" pitchFamily="34" charset="-128"/>
              </a:rPr>
              <a:t>s</a:t>
            </a:r>
            <a:r>
              <a:rPr lang="fr-BE" altLang="fr-FR" dirty="0" smtClean="0">
                <a:ea typeface="ＭＳ Ｐゴシック" pitchFamily="34" charset="-128"/>
              </a:rPr>
              <a:t>’est focalisé sur :</a:t>
            </a:r>
          </a:p>
          <a:p>
            <a:pPr lvl="1">
              <a:defRPr/>
            </a:pPr>
            <a:endParaRPr lang="fr-BE" altLang="fr-FR" sz="600" dirty="0" smtClean="0">
              <a:ea typeface="ＭＳ Ｐゴシック" pitchFamily="34" charset="-128"/>
            </a:endParaRPr>
          </a:p>
          <a:p>
            <a:pPr lvl="1">
              <a:defRPr/>
            </a:pPr>
            <a:r>
              <a:rPr lang="fr-BE" altLang="fr-FR" sz="1900" dirty="0" smtClean="0">
                <a:ea typeface="ＭＳ Ｐゴシック" pitchFamily="34" charset="-128"/>
              </a:rPr>
              <a:t>Disponibilité, accessibilité et intégralité des services</a:t>
            </a:r>
          </a:p>
          <a:p>
            <a:pPr lvl="1">
              <a:defRPr/>
            </a:pPr>
            <a:r>
              <a:rPr lang="fr-BE" altLang="fr-FR" sz="1900" dirty="0" smtClean="0">
                <a:ea typeface="ＭＳ Ｐゴシック" pitchFamily="34" charset="-128"/>
              </a:rPr>
              <a:t>Qualité de la réglementation, de la gestion et de l’organisation</a:t>
            </a:r>
          </a:p>
          <a:p>
            <a:pPr marL="0" indent="0">
              <a:buFont typeface="Wingdings" pitchFamily="2" charset="2"/>
              <a:buNone/>
              <a:defRPr/>
            </a:pPr>
            <a:endParaRPr lang="fr-BE" altLang="fr-FR" dirty="0" smtClean="0">
              <a:ea typeface="ＭＳ Ｐゴシック" pitchFamily="34" charset="-128"/>
            </a:endParaRPr>
          </a:p>
          <a:p>
            <a:pPr>
              <a:defRPr/>
            </a:pPr>
            <a:r>
              <a:rPr lang="fr-BE" altLang="fr-FR" dirty="0" smtClean="0">
                <a:ea typeface="ＭＳ Ｐゴシック" pitchFamily="34" charset="-128"/>
              </a:rPr>
              <a:t>Conclusions : </a:t>
            </a:r>
          </a:p>
          <a:p>
            <a:pPr lvl="1">
              <a:defRPr/>
            </a:pPr>
            <a:endParaRPr lang="fr-BE" altLang="fr-FR" sz="600" dirty="0" smtClean="0">
              <a:ea typeface="ＭＳ Ｐゴシック" pitchFamily="34" charset="-128"/>
            </a:endParaRPr>
          </a:p>
          <a:p>
            <a:pPr lvl="1">
              <a:defRPr/>
            </a:pPr>
            <a:r>
              <a:rPr lang="fr-BE" altLang="fr-FR" sz="1900" dirty="0" smtClean="0">
                <a:ea typeface="ＭＳ Ｐゴシック" pitchFamily="34" charset="-128"/>
              </a:rPr>
              <a:t>Malgré les efforts des partenaires sociaux pour professionnaliser le personnel des SAP, le problème est toujours d’actualité, et un </a:t>
            </a:r>
            <a:r>
              <a:rPr lang="fr-BE" altLang="fr-FR" sz="1900" b="1" dirty="0" smtClean="0">
                <a:ea typeface="ＭＳ Ｐゴシック" pitchFamily="34" charset="-128"/>
              </a:rPr>
              <a:t>ingrédient incontournable pour le développement </a:t>
            </a:r>
            <a:r>
              <a:rPr lang="fr-BE" altLang="fr-FR" sz="1900" dirty="0" smtClean="0">
                <a:ea typeface="ＭＳ Ｐゴシック" pitchFamily="34" charset="-128"/>
              </a:rPr>
              <a:t>du secteur.</a:t>
            </a:r>
          </a:p>
          <a:p>
            <a:pPr>
              <a:defRPr/>
            </a:pPr>
            <a:endParaRPr lang="fr-BE" altLang="fr-FR" dirty="0" smtClean="0">
              <a:ea typeface="ＭＳ Ｐゴシック" pitchFamily="34" charset="-128"/>
            </a:endParaRPr>
          </a:p>
        </p:txBody>
      </p:sp>
      <p:sp>
        <p:nvSpPr>
          <p:cNvPr id="12292" name="Espace réservé du numéro de diapositive 3"/>
          <p:cNvSpPr txBox="1">
            <a:spLocks noGrp="1"/>
          </p:cNvSpPr>
          <p:nvPr/>
        </p:nvSpPr>
        <p:spPr bwMode="gray">
          <a:xfrm>
            <a:off x="8627533" y="6021388"/>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algn="r" defTabSz="914400" eaLnBrk="1" fontAlgn="base" hangingPunct="1">
              <a:spcBef>
                <a:spcPct val="0"/>
              </a:spcBef>
              <a:spcAft>
                <a:spcPct val="0"/>
              </a:spcAft>
              <a:buClrTx/>
              <a:buFontTx/>
              <a:buNone/>
            </a:pPr>
            <a:fld id="{DE4C3471-8C00-4CDF-ACB8-311777636F72}" type="slidenum">
              <a:rPr lang="fr-FR" altLang="fr-FR" sz="1400" smtClean="0">
                <a:solidFill>
                  <a:srgbClr val="CA202B"/>
                </a:solidFill>
              </a:rPr>
              <a:pPr algn="r" defTabSz="914400" eaLnBrk="1" fontAlgn="base" hangingPunct="1">
                <a:spcBef>
                  <a:spcPct val="0"/>
                </a:spcBef>
                <a:spcAft>
                  <a:spcPct val="0"/>
                </a:spcAft>
                <a:buClrTx/>
                <a:buFontTx/>
                <a:buNone/>
              </a:pPr>
              <a:t>12</a:t>
            </a:fld>
            <a:endParaRPr lang="fr-FR" altLang="fr-FR" sz="1400" smtClean="0">
              <a:solidFill>
                <a:srgbClr val="CA202B"/>
              </a:solidFill>
            </a:endParaRP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8987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re 1"/>
          <p:cNvSpPr>
            <a:spLocks noGrp="1"/>
          </p:cNvSpPr>
          <p:nvPr>
            <p:ph type="title" idx="4294967295"/>
          </p:nvPr>
        </p:nvSpPr>
        <p:spPr/>
        <p:txBody>
          <a:bodyPr/>
          <a:lstStyle/>
          <a:p>
            <a:r>
              <a:rPr lang="en-GB" altLang="fr-FR" smtClean="0">
                <a:ea typeface="ＭＳ Ｐゴシック" pitchFamily="34" charset="-128"/>
              </a:rPr>
              <a:t>Conclusions </a:t>
            </a:r>
            <a:r>
              <a:rPr lang="fr-BE" altLang="fr-FR" smtClean="0">
                <a:ea typeface="ＭＳ Ｐゴシック" pitchFamily="34" charset="-128"/>
              </a:rPr>
              <a:t>et résultats clés</a:t>
            </a:r>
          </a:p>
        </p:txBody>
      </p:sp>
      <p:sp>
        <p:nvSpPr>
          <p:cNvPr id="19459" name="Espace réservé du contenu 2"/>
          <p:cNvSpPr>
            <a:spLocks noGrp="1"/>
          </p:cNvSpPr>
          <p:nvPr>
            <p:ph idx="4294967295"/>
          </p:nvPr>
        </p:nvSpPr>
        <p:spPr>
          <a:xfrm>
            <a:off x="719668" y="1412875"/>
            <a:ext cx="10752667" cy="4464050"/>
          </a:xfrm>
        </p:spPr>
        <p:txBody>
          <a:bodyPr/>
          <a:lstStyle/>
          <a:p>
            <a:pPr>
              <a:defRPr/>
            </a:pPr>
            <a:r>
              <a:rPr lang="fr-BE" altLang="fr-FR" dirty="0" smtClean="0">
                <a:ea typeface="ＭＳ Ｐゴシック" pitchFamily="34" charset="-128"/>
              </a:rPr>
              <a:t>En tout,</a:t>
            </a:r>
          </a:p>
          <a:p>
            <a:pPr marL="0" indent="0">
              <a:buFont typeface="Wingdings" pitchFamily="2" charset="2"/>
              <a:buNone/>
              <a:defRPr/>
            </a:pPr>
            <a:endParaRPr lang="fr-BE" altLang="fr-FR" sz="600" dirty="0" smtClean="0">
              <a:ea typeface="ＭＳ Ｐゴシック" pitchFamily="34" charset="-128"/>
            </a:endParaRPr>
          </a:p>
          <a:p>
            <a:pPr lvl="1">
              <a:defRPr/>
            </a:pPr>
            <a:endParaRPr lang="fr-BE" altLang="fr-FR" sz="200" dirty="0" smtClean="0">
              <a:ea typeface="ＭＳ Ｐゴシック" pitchFamily="34" charset="-128"/>
            </a:endParaRPr>
          </a:p>
          <a:p>
            <a:pPr lvl="1">
              <a:defRPr/>
            </a:pPr>
            <a:r>
              <a:rPr lang="fr-BE" altLang="fr-FR" sz="1900" dirty="0" smtClean="0">
                <a:ea typeface="ＭＳ Ｐゴシック" pitchFamily="34" charset="-128"/>
              </a:rPr>
              <a:t>Le secteur des SAP pourrait mieux se développer en </a:t>
            </a:r>
            <a:r>
              <a:rPr lang="fr-BE" altLang="fr-FR" sz="1900" b="1" dirty="0" smtClean="0">
                <a:ea typeface="ＭＳ Ｐゴシック" pitchFamily="34" charset="-128"/>
              </a:rPr>
              <a:t>construisant une définition plus spécifique des SAP.</a:t>
            </a:r>
          </a:p>
          <a:p>
            <a:pPr lvl="1">
              <a:defRPr/>
            </a:pPr>
            <a:endParaRPr lang="fr-BE" altLang="fr-FR" sz="600" dirty="0" smtClean="0">
              <a:ea typeface="ＭＳ Ｐゴシック" pitchFamily="34" charset="-128"/>
            </a:endParaRPr>
          </a:p>
          <a:p>
            <a:pPr lvl="1">
              <a:defRPr/>
            </a:pPr>
            <a:r>
              <a:rPr lang="fr-BE" altLang="fr-FR" sz="1900" b="1" dirty="0" smtClean="0">
                <a:ea typeface="ＭＳ Ｐゴシック" pitchFamily="34" charset="-128"/>
              </a:rPr>
              <a:t>Les emplois réguliers peuvent </a:t>
            </a:r>
            <a:r>
              <a:rPr lang="fr-BE" altLang="fr-FR" sz="1900" dirty="0" smtClean="0">
                <a:ea typeface="ＭＳ Ｐゴシック" pitchFamily="34" charset="-128"/>
              </a:rPr>
              <a:t>si la réglementation et l’organisation s’y prêtent, et </a:t>
            </a:r>
            <a:r>
              <a:rPr lang="fr-BE" altLang="fr-FR" sz="1900" b="1" dirty="0" smtClean="0">
                <a:ea typeface="ＭＳ Ｐゴシック" pitchFamily="34" charset="-128"/>
              </a:rPr>
              <a:t>la qualité des emplois peut être valorisée</a:t>
            </a:r>
            <a:r>
              <a:rPr lang="fr-BE" altLang="fr-FR" sz="1900" dirty="0" smtClean="0">
                <a:ea typeface="ＭＳ Ｐゴシック" pitchFamily="34" charset="-128"/>
              </a:rPr>
              <a:t> par la formation.</a:t>
            </a:r>
          </a:p>
          <a:p>
            <a:pPr lvl="1">
              <a:defRPr/>
            </a:pPr>
            <a:endParaRPr lang="fr-BE" altLang="fr-FR" sz="600" dirty="0" smtClean="0">
              <a:ea typeface="ＭＳ Ｐゴシック" pitchFamily="34" charset="-128"/>
            </a:endParaRPr>
          </a:p>
          <a:p>
            <a:pPr lvl="1">
              <a:defRPr/>
            </a:pPr>
            <a:r>
              <a:rPr lang="fr-BE" altLang="fr-FR" sz="1900" dirty="0" smtClean="0">
                <a:ea typeface="ＭＳ Ｐゴシック" pitchFamily="34" charset="-128"/>
              </a:rPr>
              <a:t>L’offre d’emplois est généralement insuffisante, notamment par manque de personnel qualifié. Mais </a:t>
            </a:r>
            <a:r>
              <a:rPr lang="fr-BE" altLang="fr-FR" sz="1900" b="1" dirty="0" smtClean="0">
                <a:ea typeface="ＭＳ Ｐゴシック" pitchFamily="34" charset="-128"/>
              </a:rPr>
              <a:t>les emplois SAP exigent des compétences spécifiques</a:t>
            </a:r>
            <a:r>
              <a:rPr lang="fr-BE" altLang="fr-FR" sz="1900" dirty="0" smtClean="0">
                <a:ea typeface="ＭＳ Ｐゴシック" pitchFamily="34" charset="-128"/>
              </a:rPr>
              <a:t>, de nature technique et/ou relationnelle, </a:t>
            </a:r>
            <a:r>
              <a:rPr lang="fr-BE" altLang="fr-FR" sz="1900" b="1" dirty="0" smtClean="0">
                <a:ea typeface="ＭＳ Ｐゴシック" pitchFamily="34" charset="-128"/>
              </a:rPr>
              <a:t>qui sont sous-estimées</a:t>
            </a:r>
            <a:r>
              <a:rPr lang="fr-BE" altLang="fr-FR" sz="1900" dirty="0" smtClean="0">
                <a:ea typeface="ＭＳ Ｐゴシック" pitchFamily="34" charset="-128"/>
              </a:rPr>
              <a:t>.</a:t>
            </a:r>
          </a:p>
          <a:p>
            <a:pPr lvl="1">
              <a:defRPr/>
            </a:pPr>
            <a:endParaRPr lang="fr-BE" altLang="fr-FR" sz="600" dirty="0" smtClean="0">
              <a:ea typeface="ＭＳ Ｐゴシック" pitchFamily="34" charset="-128"/>
            </a:endParaRPr>
          </a:p>
          <a:p>
            <a:pPr lvl="1">
              <a:defRPr/>
            </a:pPr>
            <a:r>
              <a:rPr lang="fr-BE" altLang="fr-FR" sz="1900" dirty="0" smtClean="0">
                <a:ea typeface="ＭＳ Ｐゴシック" pitchFamily="34" charset="-128"/>
              </a:rPr>
              <a:t>Il est primordial d’</a:t>
            </a:r>
            <a:r>
              <a:rPr lang="fr-BE" altLang="fr-FR" sz="1900" b="1" dirty="0" smtClean="0">
                <a:ea typeface="ＭＳ Ｐゴシック" pitchFamily="34" charset="-128"/>
              </a:rPr>
              <a:t>assurer un financement suffisant du secteur des SAP </a:t>
            </a:r>
            <a:r>
              <a:rPr lang="fr-BE" altLang="fr-FR" sz="1900" dirty="0" smtClean="0">
                <a:ea typeface="ＭＳ Ｐゴシック" pitchFamily="34" charset="-128"/>
              </a:rPr>
              <a:t>pour garantir des services et conditions de travail de qualité.</a:t>
            </a:r>
          </a:p>
        </p:txBody>
      </p:sp>
      <p:sp>
        <p:nvSpPr>
          <p:cNvPr id="13316" name="Espace réservé du numéro de diapositive 3"/>
          <p:cNvSpPr txBox="1">
            <a:spLocks noGrp="1"/>
          </p:cNvSpPr>
          <p:nvPr/>
        </p:nvSpPr>
        <p:spPr bwMode="gray">
          <a:xfrm>
            <a:off x="8627533" y="6021388"/>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algn="r" defTabSz="914400" eaLnBrk="1" fontAlgn="base" hangingPunct="1">
              <a:spcBef>
                <a:spcPct val="0"/>
              </a:spcBef>
              <a:spcAft>
                <a:spcPct val="0"/>
              </a:spcAft>
              <a:buClrTx/>
              <a:buFontTx/>
              <a:buNone/>
            </a:pPr>
            <a:fld id="{291678E6-8980-434A-A6A1-F13787C36EA9}" type="slidenum">
              <a:rPr lang="fr-FR" altLang="fr-FR" sz="1400" smtClean="0">
                <a:solidFill>
                  <a:srgbClr val="CA202B"/>
                </a:solidFill>
              </a:rPr>
              <a:pPr algn="r" defTabSz="914400" eaLnBrk="1" fontAlgn="base" hangingPunct="1">
                <a:spcBef>
                  <a:spcPct val="0"/>
                </a:spcBef>
                <a:spcAft>
                  <a:spcPct val="0"/>
                </a:spcAft>
                <a:buClrTx/>
                <a:buFontTx/>
                <a:buNone/>
              </a:pPr>
              <a:t>13</a:t>
            </a:fld>
            <a:endParaRPr lang="fr-FR" altLang="fr-FR" sz="1400" smtClean="0">
              <a:solidFill>
                <a:srgbClr val="CA202B"/>
              </a:solidFill>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9151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re 1"/>
          <p:cNvSpPr>
            <a:spLocks noGrp="1"/>
          </p:cNvSpPr>
          <p:nvPr>
            <p:ph type="title" idx="4294967295"/>
          </p:nvPr>
        </p:nvSpPr>
        <p:spPr/>
        <p:txBody>
          <a:bodyPr/>
          <a:lstStyle/>
          <a:p>
            <a:r>
              <a:rPr lang="en-GB" altLang="fr-FR" smtClean="0">
                <a:ea typeface="ＭＳ Ｐゴシック" pitchFamily="34" charset="-128"/>
              </a:rPr>
              <a:t>Conclusions </a:t>
            </a:r>
            <a:r>
              <a:rPr lang="fr-BE" altLang="fr-FR" smtClean="0">
                <a:ea typeface="ＭＳ Ｐゴシック" pitchFamily="34" charset="-128"/>
              </a:rPr>
              <a:t>et résultats clés</a:t>
            </a:r>
          </a:p>
        </p:txBody>
      </p:sp>
      <p:sp>
        <p:nvSpPr>
          <p:cNvPr id="19459" name="Espace réservé du contenu 2"/>
          <p:cNvSpPr>
            <a:spLocks noGrp="1"/>
          </p:cNvSpPr>
          <p:nvPr>
            <p:ph idx="4294967295"/>
          </p:nvPr>
        </p:nvSpPr>
        <p:spPr>
          <a:xfrm>
            <a:off x="719668" y="1412875"/>
            <a:ext cx="10752667" cy="4464050"/>
          </a:xfrm>
        </p:spPr>
        <p:txBody>
          <a:bodyPr/>
          <a:lstStyle/>
          <a:p>
            <a:pPr>
              <a:defRPr/>
            </a:pPr>
            <a:r>
              <a:rPr lang="fr-BE" altLang="fr-FR" dirty="0" smtClean="0">
                <a:ea typeface="ＭＳ Ｐゴシック" pitchFamily="34" charset="-128"/>
              </a:rPr>
              <a:t>Publications clés :</a:t>
            </a:r>
          </a:p>
          <a:p>
            <a:pPr>
              <a:defRPr/>
            </a:pPr>
            <a:endParaRPr lang="fr-BE" altLang="fr-FR" dirty="0" smtClean="0">
              <a:ea typeface="ＭＳ Ｐゴシック" pitchFamily="34" charset="-128"/>
            </a:endParaRPr>
          </a:p>
          <a:p>
            <a:pPr marL="457200" indent="-457200">
              <a:buFont typeface="+mj-lt"/>
              <a:buAutoNum type="arabicPeriod"/>
              <a:defRPr/>
            </a:pPr>
            <a:r>
              <a:rPr lang="fr-BE" altLang="fr-FR" dirty="0" smtClean="0">
                <a:ea typeface="ＭＳ Ｐゴシック" pitchFamily="34" charset="-128"/>
              </a:rPr>
              <a:t>Rapport européen</a:t>
            </a:r>
          </a:p>
          <a:p>
            <a:pPr marL="457200" indent="-457200">
              <a:buFont typeface="+mj-lt"/>
              <a:buAutoNum type="arabicPeriod"/>
              <a:defRPr/>
            </a:pPr>
            <a:endParaRPr lang="fr-BE" altLang="fr-FR" dirty="0" smtClean="0">
              <a:ea typeface="ＭＳ Ｐゴシック" pitchFamily="34" charset="-128"/>
            </a:endParaRPr>
          </a:p>
          <a:p>
            <a:pPr marL="457200" indent="-457200">
              <a:buFont typeface="+mj-lt"/>
              <a:buAutoNum type="arabicPeriod"/>
              <a:defRPr/>
            </a:pPr>
            <a:r>
              <a:rPr lang="fr-BE" altLang="fr-FR" dirty="0" smtClean="0">
                <a:ea typeface="ＭＳ Ｐゴシック" pitchFamily="34" charset="-128"/>
              </a:rPr>
              <a:t>Recommandations européennes</a:t>
            </a:r>
          </a:p>
          <a:p>
            <a:pPr marL="457200" indent="-457200">
              <a:buFont typeface="+mj-lt"/>
              <a:buAutoNum type="arabicPeriod"/>
              <a:defRPr/>
            </a:pPr>
            <a:endParaRPr lang="fr-BE" altLang="fr-FR" dirty="0" smtClean="0">
              <a:ea typeface="ＭＳ Ｐゴシック" pitchFamily="34" charset="-128"/>
            </a:endParaRPr>
          </a:p>
          <a:p>
            <a:pPr marL="457200" indent="-457200">
              <a:buFont typeface="+mj-lt"/>
              <a:buAutoNum type="arabicPeriod"/>
              <a:defRPr/>
            </a:pPr>
            <a:r>
              <a:rPr lang="fr-BE" altLang="fr-FR" dirty="0" smtClean="0">
                <a:ea typeface="ＭＳ Ｐゴシック" pitchFamily="34" charset="-128"/>
              </a:rPr>
              <a:t>Boite à outils de bonnes pratiques</a:t>
            </a:r>
          </a:p>
        </p:txBody>
      </p:sp>
      <p:sp>
        <p:nvSpPr>
          <p:cNvPr id="14340" name="Espace réservé du numéro de diapositive 3"/>
          <p:cNvSpPr txBox="1">
            <a:spLocks noGrp="1"/>
          </p:cNvSpPr>
          <p:nvPr/>
        </p:nvSpPr>
        <p:spPr bwMode="gray">
          <a:xfrm>
            <a:off x="8627533" y="6021388"/>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algn="r" defTabSz="914400" eaLnBrk="1" fontAlgn="base" hangingPunct="1">
              <a:spcBef>
                <a:spcPct val="0"/>
              </a:spcBef>
              <a:spcAft>
                <a:spcPct val="0"/>
              </a:spcAft>
              <a:buClrTx/>
              <a:buFontTx/>
              <a:buNone/>
            </a:pPr>
            <a:fld id="{31D85250-F4AA-4851-A5E5-C970E62B1251}" type="slidenum">
              <a:rPr lang="fr-FR" altLang="fr-FR" sz="1400" smtClean="0">
                <a:solidFill>
                  <a:srgbClr val="CA202B"/>
                </a:solidFill>
              </a:rPr>
              <a:pPr algn="r" defTabSz="914400" eaLnBrk="1" fontAlgn="base" hangingPunct="1">
                <a:spcBef>
                  <a:spcPct val="0"/>
                </a:spcBef>
                <a:spcAft>
                  <a:spcPct val="0"/>
                </a:spcAft>
                <a:buClrTx/>
                <a:buFontTx/>
                <a:buNone/>
              </a:pPr>
              <a:t>14</a:t>
            </a:fld>
            <a:endParaRPr lang="fr-FR" altLang="fr-FR" sz="1400" smtClean="0">
              <a:solidFill>
                <a:srgbClr val="CA202B"/>
              </a:solidFill>
            </a:endParaRPr>
          </a:p>
        </p:txBody>
      </p:sp>
      <p:pic>
        <p:nvPicPr>
          <p:cNvPr id="14341" name="Picture 8" descr="Mutual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733" y="2997200"/>
            <a:ext cx="4963584"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2367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r>
              <a:rPr lang="fr-BE" altLang="fr-FR" smtClean="0">
                <a:ea typeface="ＭＳ Ｐゴシック" pitchFamily="34" charset="-128"/>
              </a:rPr>
              <a:t>Conclusions et résultats clés</a:t>
            </a:r>
          </a:p>
        </p:txBody>
      </p:sp>
      <p:sp>
        <p:nvSpPr>
          <p:cNvPr id="15363" name="Espace réservé du contenu 2"/>
          <p:cNvSpPr>
            <a:spLocks noGrp="1"/>
          </p:cNvSpPr>
          <p:nvPr>
            <p:ph idx="1"/>
          </p:nvPr>
        </p:nvSpPr>
        <p:spPr>
          <a:xfrm>
            <a:off x="719668" y="1412875"/>
            <a:ext cx="10752667" cy="4464050"/>
          </a:xfrm>
        </p:spPr>
        <p:txBody>
          <a:bodyPr/>
          <a:lstStyle/>
          <a:p>
            <a:r>
              <a:rPr lang="fr-BE" altLang="fr-FR" smtClean="0">
                <a:ea typeface="ＭＳ Ｐゴシック" pitchFamily="34" charset="-128"/>
              </a:rPr>
              <a:t>Site web du projet : </a:t>
            </a:r>
            <a:r>
              <a:rPr lang="fr-BE" altLang="fr-FR" sz="2800" smtClean="0">
                <a:solidFill>
                  <a:srgbClr val="C00000"/>
                </a:solidFill>
                <a:ea typeface="ＭＳ Ｐゴシック" pitchFamily="34" charset="-128"/>
              </a:rPr>
              <a:t>forquality.eu</a:t>
            </a:r>
          </a:p>
          <a:p>
            <a:r>
              <a:rPr lang="fr-BE" altLang="fr-FR" smtClean="0">
                <a:ea typeface="ＭＳ Ｐゴシック" pitchFamily="34" charset="-128"/>
              </a:rPr>
              <a:t>Site web de PLS: </a:t>
            </a:r>
            <a:r>
              <a:rPr lang="fr-BE" altLang="fr-FR" sz="2800" smtClean="0">
                <a:solidFill>
                  <a:srgbClr val="C00000"/>
                </a:solidFill>
                <a:ea typeface="ＭＳ Ｐゴシック" pitchFamily="34" charset="-128"/>
              </a:rPr>
              <a:t>www.pourlasolidarite.eu</a:t>
            </a:r>
          </a:p>
          <a:p>
            <a:endParaRPr lang="fr-BE" altLang="fr-FR" smtClean="0">
              <a:ea typeface="ＭＳ Ｐゴシック" pitchFamily="34" charset="-128"/>
            </a:endParaRPr>
          </a:p>
          <a:p>
            <a:endParaRPr lang="fr-BE" altLang="fr-FR" smtClean="0">
              <a:ea typeface="ＭＳ Ｐゴシック" pitchFamily="34" charset="-128"/>
            </a:endParaRPr>
          </a:p>
          <a:p>
            <a:endParaRPr lang="fr-BE" altLang="fr-FR" smtClean="0">
              <a:ea typeface="ＭＳ Ｐゴシック" pitchFamily="34" charset="-128"/>
            </a:endParaRPr>
          </a:p>
          <a:p>
            <a:endParaRPr lang="fr-BE" altLang="fr-FR" smtClean="0">
              <a:ea typeface="ＭＳ Ｐゴシック" pitchFamily="34" charset="-128"/>
            </a:endParaRPr>
          </a:p>
          <a:p>
            <a:endParaRPr lang="fr-BE" altLang="fr-FR" smtClean="0">
              <a:ea typeface="ＭＳ Ｐゴシック" pitchFamily="34" charset="-128"/>
            </a:endParaRPr>
          </a:p>
          <a:p>
            <a:endParaRPr lang="fr-BE" altLang="fr-FR" smtClean="0">
              <a:ea typeface="ＭＳ Ｐゴシック" pitchFamily="34" charset="-128"/>
            </a:endParaRPr>
          </a:p>
          <a:p>
            <a:endParaRPr lang="fr-BE" altLang="fr-FR" smtClean="0">
              <a:ea typeface="ＭＳ Ｐゴシック" pitchFamily="34" charset="-128"/>
            </a:endParaRPr>
          </a:p>
          <a:p>
            <a:endParaRPr lang="fr-BE" altLang="fr-FR" smtClean="0">
              <a:ea typeface="ＭＳ Ｐゴシック" pitchFamily="34" charset="-128"/>
            </a:endParaRPr>
          </a:p>
          <a:p>
            <a:endParaRPr lang="fr-BE" altLang="fr-FR" smtClean="0">
              <a:ea typeface="ＭＳ Ｐゴシック" pitchFamily="34" charset="-128"/>
            </a:endParaRPr>
          </a:p>
        </p:txBody>
      </p:sp>
      <p:sp>
        <p:nvSpPr>
          <p:cNvPr id="15364"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eaLnBrk="1" hangingPunct="1">
              <a:spcBef>
                <a:spcPct val="0"/>
              </a:spcBef>
              <a:buClrTx/>
              <a:buFontTx/>
              <a:buNone/>
            </a:pPr>
            <a:fld id="{9B26313B-545C-4104-9CD8-3787E7AF0537}" type="slidenum">
              <a:rPr lang="fr-FR" altLang="fr-FR" sz="1400" smtClean="0">
                <a:solidFill>
                  <a:srgbClr val="CA202B"/>
                </a:solidFill>
              </a:rPr>
              <a:pPr eaLnBrk="1" hangingPunct="1">
                <a:spcBef>
                  <a:spcPct val="0"/>
                </a:spcBef>
                <a:buClrTx/>
                <a:buFontTx/>
                <a:buNone/>
              </a:pPr>
              <a:t>15</a:t>
            </a:fld>
            <a:endParaRPr lang="fr-FR" altLang="fr-FR" sz="1400" smtClean="0">
              <a:solidFill>
                <a:srgbClr val="CA202B"/>
              </a:solidFill>
            </a:endParaRPr>
          </a:p>
        </p:txBody>
      </p:sp>
      <p:pic>
        <p:nvPicPr>
          <p:cNvPr id="15365" name="Picture 3" descr="C:\Users\sanjinp\Desktop\4q web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34" y="2767014"/>
            <a:ext cx="5281084"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867" y="2767013"/>
            <a:ext cx="54737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0331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6028" y="445168"/>
            <a:ext cx="10276353" cy="838124"/>
          </a:xfrm>
        </p:spPr>
        <p:txBody>
          <a:bodyPr>
            <a:normAutofit/>
          </a:bodyPr>
          <a:lstStyle/>
          <a:p>
            <a:pPr algn="ctr">
              <a:lnSpc>
                <a:spcPct val="100000"/>
              </a:lnSpc>
            </a:pPr>
            <a:r>
              <a:rPr lang="fr-FR" sz="4000" b="1" dirty="0" smtClean="0">
                <a:solidFill>
                  <a:schemeClr val="accent1"/>
                </a:solidFill>
              </a:rPr>
              <a:t>Les Services à la </a:t>
            </a:r>
            <a:r>
              <a:rPr lang="fr-FR" sz="4000" b="1" dirty="0" smtClean="0">
                <a:solidFill>
                  <a:schemeClr val="accent1"/>
                </a:solidFill>
              </a:rPr>
              <a:t>Personne  en </a:t>
            </a:r>
            <a:r>
              <a:rPr lang="fr-FR" sz="4000" b="1" dirty="0" smtClean="0">
                <a:solidFill>
                  <a:schemeClr val="accent1"/>
                </a:solidFill>
              </a:rPr>
              <a:t>Hauts-de-France </a:t>
            </a:r>
            <a:endParaRPr lang="fr-FR" sz="4000" b="1" dirty="0">
              <a:solidFill>
                <a:schemeClr val="accent1"/>
              </a:solidFill>
            </a:endParaRPr>
          </a:p>
        </p:txBody>
      </p:sp>
      <p:sp>
        <p:nvSpPr>
          <p:cNvPr id="3" name="Espace réservé du contenu 2"/>
          <p:cNvSpPr>
            <a:spLocks noGrp="1"/>
          </p:cNvSpPr>
          <p:nvPr>
            <p:ph idx="1"/>
          </p:nvPr>
        </p:nvSpPr>
        <p:spPr>
          <a:xfrm>
            <a:off x="1122332" y="2016690"/>
            <a:ext cx="10058400" cy="3770335"/>
          </a:xfrm>
        </p:spPr>
        <p:txBody>
          <a:bodyPr>
            <a:normAutofit fontScale="92500" lnSpcReduction="10000"/>
          </a:bodyPr>
          <a:lstStyle/>
          <a:p>
            <a:endParaRPr lang="fr-FR" dirty="0" smtClean="0"/>
          </a:p>
          <a:p>
            <a:pPr marL="0" indent="0" algn="ctr">
              <a:lnSpc>
                <a:spcPct val="120000"/>
              </a:lnSpc>
              <a:spcBef>
                <a:spcPts val="0"/>
              </a:spcBef>
              <a:spcAft>
                <a:spcPts val="0"/>
              </a:spcAft>
              <a:buNone/>
            </a:pPr>
            <a:r>
              <a:rPr lang="fr-FR" sz="5200" b="1" dirty="0" smtClean="0"/>
              <a:t>Didier CASTILLE</a:t>
            </a:r>
            <a:endParaRPr lang="fr-FR" sz="5200" b="1" dirty="0"/>
          </a:p>
          <a:p>
            <a:pPr marL="0" indent="0" algn="ctr">
              <a:lnSpc>
                <a:spcPct val="120000"/>
              </a:lnSpc>
              <a:spcBef>
                <a:spcPts val="0"/>
              </a:spcBef>
              <a:spcAft>
                <a:spcPts val="0"/>
              </a:spcAft>
              <a:buNone/>
            </a:pPr>
            <a:r>
              <a:rPr lang="fr-FR" sz="4500" dirty="0" smtClean="0"/>
              <a:t>Chef de projets</a:t>
            </a:r>
          </a:p>
          <a:p>
            <a:pPr marL="0" indent="0" algn="ctr">
              <a:lnSpc>
                <a:spcPct val="100000"/>
              </a:lnSpc>
              <a:spcBef>
                <a:spcPts val="0"/>
              </a:spcBef>
              <a:spcAft>
                <a:spcPts val="0"/>
              </a:spcAft>
              <a:buNone/>
            </a:pPr>
            <a:endParaRPr lang="fr-FR" sz="4100" b="1" dirty="0" smtClean="0"/>
          </a:p>
          <a:p>
            <a:pPr marL="0" indent="0" algn="ctr">
              <a:buNone/>
            </a:pPr>
            <a:endParaRPr lang="fr-FR" sz="2800" dirty="0"/>
          </a:p>
          <a:p>
            <a:pPr marL="0" indent="0" algn="ctr">
              <a:lnSpc>
                <a:spcPct val="120000"/>
              </a:lnSpc>
              <a:spcBef>
                <a:spcPts val="0"/>
              </a:spcBef>
              <a:spcAft>
                <a:spcPts val="0"/>
              </a:spcAft>
              <a:buNone/>
            </a:pPr>
            <a:r>
              <a:rPr lang="fr-FR" sz="5200" b="1" cap="all" dirty="0" smtClean="0"/>
              <a:t>INSEE</a:t>
            </a:r>
            <a:endParaRPr lang="fr-FR" sz="5200" b="1" cap="all" dirty="0"/>
          </a:p>
          <a:p>
            <a:endParaRPr lang="fr-FR" dirty="0" smtClean="0"/>
          </a:p>
          <a:p>
            <a:endParaRPr lang="fr-FR" dirty="0"/>
          </a:p>
          <a:p>
            <a:endParaRPr lang="fr-FR" dirty="0" smtClean="0"/>
          </a:p>
          <a:p>
            <a:pPr marL="0" indent="0">
              <a:buNone/>
            </a:pPr>
            <a:endParaRPr lang="fr-FR" dirty="0"/>
          </a:p>
        </p:txBody>
      </p:sp>
    </p:spTree>
    <p:extLst>
      <p:ext uri="{BB962C8B-B14F-4D97-AF65-F5344CB8AC3E}">
        <p14:creationId xmlns:p14="http://schemas.microsoft.com/office/powerpoint/2010/main" val="2123008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p:cNvSpPr>
            <a:spLocks noGrp="1"/>
          </p:cNvSpPr>
          <p:nvPr>
            <p:ph type="sldNum" sz="quarter" idx="12"/>
          </p:nvPr>
        </p:nvSpPr>
        <p:spPr/>
        <p:txBody>
          <a:bodyPr/>
          <a:lstStyle/>
          <a:p>
            <a:fld id="{1D600C60-F755-4970-B431-6825C138D6D7}" type="slidenum">
              <a:rPr lang="fr-FR" altLang="fr-FR"/>
              <a:pPr/>
              <a:t>17</a:t>
            </a:fld>
            <a:endParaRPr lang="fr-FR" altLang="fr-FR"/>
          </a:p>
          <a:p>
            <a:r>
              <a:rPr lang="fr-FR" altLang="fr-FR"/>
              <a:t>21/11/2016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1" y="457203"/>
            <a:ext cx="1761067"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5"/>
            <a:ext cx="6781800"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3" y="5562605"/>
            <a:ext cx="383963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9"/>
          <p:cNvSpPr txBox="1">
            <a:spLocks noChangeArrowheads="1"/>
          </p:cNvSpPr>
          <p:nvPr/>
        </p:nvSpPr>
        <p:spPr bwMode="auto">
          <a:xfrm>
            <a:off x="711200" y="762000"/>
            <a:ext cx="721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endParaRPr lang="fr-FR" altLang="fr-FR" sz="2400" smtClean="0">
              <a:solidFill>
                <a:srgbClr val="000000"/>
              </a:solidFill>
            </a:endParaRPr>
          </a:p>
        </p:txBody>
      </p:sp>
      <p:sp>
        <p:nvSpPr>
          <p:cNvPr id="2059" name="Text Box 11"/>
          <p:cNvSpPr txBox="1">
            <a:spLocks noChangeArrowheads="1"/>
          </p:cNvSpPr>
          <p:nvPr/>
        </p:nvSpPr>
        <p:spPr bwMode="auto">
          <a:xfrm>
            <a:off x="609600" y="685803"/>
            <a:ext cx="873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3600" b="1" smtClean="0">
                <a:solidFill>
                  <a:srgbClr val="000099"/>
                </a:solidFill>
                <a:latin typeface="Arial" pitchFamily="34" charset="0"/>
              </a:rPr>
              <a:t>Les services à la personne</a:t>
            </a:r>
            <a:br>
              <a:rPr lang="fr-FR" altLang="fr-FR" sz="3600" b="1" smtClean="0">
                <a:solidFill>
                  <a:srgbClr val="000099"/>
                </a:solidFill>
                <a:latin typeface="Arial" pitchFamily="34" charset="0"/>
              </a:rPr>
            </a:br>
            <a:r>
              <a:rPr lang="fr-FR" altLang="fr-FR" sz="3600" b="1" smtClean="0">
                <a:solidFill>
                  <a:srgbClr val="000099"/>
                </a:solidFill>
                <a:latin typeface="Arial" pitchFamily="34" charset="0"/>
              </a:rPr>
              <a:t>en Hauts-de-France</a:t>
            </a:r>
          </a:p>
        </p:txBody>
      </p:sp>
      <p:sp>
        <p:nvSpPr>
          <p:cNvPr id="2060" name="Text Box 12"/>
          <p:cNvSpPr txBox="1">
            <a:spLocks noChangeArrowheads="1"/>
          </p:cNvSpPr>
          <p:nvPr/>
        </p:nvSpPr>
        <p:spPr bwMode="auto">
          <a:xfrm>
            <a:off x="609600" y="4495805"/>
            <a:ext cx="5892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b="1" dirty="0" smtClean="0">
                <a:solidFill>
                  <a:srgbClr val="000099"/>
                </a:solidFill>
                <a:latin typeface="Arial" pitchFamily="34" charset="0"/>
              </a:rPr>
              <a:t>Didier Castille, Véronique </a:t>
            </a:r>
            <a:r>
              <a:rPr lang="fr-FR" altLang="fr-FR" b="1" dirty="0" err="1" smtClean="0">
                <a:solidFill>
                  <a:srgbClr val="000099"/>
                </a:solidFill>
                <a:latin typeface="Arial" pitchFamily="34" charset="0"/>
              </a:rPr>
              <a:t>Bruniaux</a:t>
            </a:r>
            <a:endParaRPr lang="fr-FR" altLang="fr-FR" b="1" dirty="0" smtClean="0">
              <a:solidFill>
                <a:srgbClr val="000099"/>
              </a:solidFill>
              <a:latin typeface="Arial" pitchFamily="34" charset="0"/>
            </a:endParaRPr>
          </a:p>
          <a:p>
            <a:pPr defTabSz="914400" fontAlgn="base">
              <a:spcBef>
                <a:spcPct val="50000"/>
              </a:spcBef>
              <a:spcAft>
                <a:spcPct val="0"/>
              </a:spcAft>
            </a:pPr>
            <a:r>
              <a:rPr lang="fr-FR" altLang="fr-FR" dirty="0" smtClean="0">
                <a:solidFill>
                  <a:srgbClr val="000099"/>
                </a:solidFill>
                <a:latin typeface="Arial" pitchFamily="34" charset="0"/>
              </a:rPr>
              <a:t>Insee Hauts-de-France</a:t>
            </a:r>
          </a:p>
        </p:txBody>
      </p:sp>
    </p:spTree>
    <p:extLst>
      <p:ext uri="{BB962C8B-B14F-4D97-AF65-F5344CB8AC3E}">
        <p14:creationId xmlns:p14="http://schemas.microsoft.com/office/powerpoint/2010/main" val="372722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3"/>
          <p:cNvSpPr>
            <a:spLocks noGrp="1"/>
          </p:cNvSpPr>
          <p:nvPr>
            <p:ph type="sldNum" sz="quarter" idx="12"/>
          </p:nvPr>
        </p:nvSpPr>
        <p:spPr/>
        <p:txBody>
          <a:bodyPr/>
          <a:lstStyle/>
          <a:p>
            <a:fld id="{FE013083-523F-4756-B3C2-F66ED1E68283}" type="slidenum">
              <a:rPr lang="fr-FR" altLang="fr-FR"/>
              <a:pPr/>
              <a:t>18</a:t>
            </a:fld>
            <a:endParaRPr lang="fr-FR" altLang="fr-FR"/>
          </a:p>
          <a:p>
            <a:r>
              <a:rPr lang="fr-FR" altLang="fr-FR"/>
              <a:t>21/11/2016</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1"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8199"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8200" name="Rectangle 8"/>
          <p:cNvSpPr>
            <a:spLocks noChangeArrowheads="1"/>
          </p:cNvSpPr>
          <p:nvPr/>
        </p:nvSpPr>
        <p:spPr bwMode="auto">
          <a:xfrm>
            <a:off x="4267200" y="40386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rPr>
              <a:t>  </a:t>
            </a:r>
            <a:endParaRPr lang="fr-FR" altLang="fr-FR" sz="600" smtClean="0">
              <a:solidFill>
                <a:srgbClr val="000000"/>
              </a:solidFill>
            </a:endParaRPr>
          </a:p>
          <a:p>
            <a:pPr defTabSz="914400" eaLnBrk="0" fontAlgn="base" hangingPunct="0">
              <a:spcBef>
                <a:spcPct val="0"/>
              </a:spcBef>
              <a:spcAft>
                <a:spcPct val="0"/>
              </a:spcAft>
            </a:pPr>
            <a:endParaRPr lang="fr-FR" altLang="fr-FR" sz="2400" smtClean="0">
              <a:solidFill>
                <a:srgbClr val="000000"/>
              </a:solidFill>
            </a:endParaRPr>
          </a:p>
        </p:txBody>
      </p:sp>
      <p:sp>
        <p:nvSpPr>
          <p:cNvPr id="8201" name="Rectangle 9"/>
          <p:cNvSpPr>
            <a:spLocks noChangeArrowheads="1"/>
          </p:cNvSpPr>
          <p:nvPr/>
        </p:nvSpPr>
        <p:spPr bwMode="auto">
          <a:xfrm>
            <a:off x="0" y="5257804"/>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8202" name="Rectangle 10"/>
          <p:cNvSpPr>
            <a:spLocks noChangeArrowheads="1"/>
          </p:cNvSpPr>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800" smtClean="0">
                <a:solidFill>
                  <a:srgbClr val="000099"/>
                </a:solidFill>
                <a:latin typeface="Arial" pitchFamily="34" charset="0"/>
              </a:rPr>
              <a:t>Une multi-activité fréquente</a:t>
            </a:r>
          </a:p>
        </p:txBody>
      </p:sp>
      <p:sp>
        <p:nvSpPr>
          <p:cNvPr id="8215" name="Rectangle 23"/>
          <p:cNvSpPr>
            <a:spLocks noChangeArrowheads="1"/>
          </p:cNvSpPr>
          <p:nvPr/>
        </p:nvSpPr>
        <p:spPr bwMode="auto">
          <a:xfrm>
            <a:off x="0" y="1978026"/>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endParaRPr lang="fr-FR" sz="2400" smtClean="0">
              <a:solidFill>
                <a:srgbClr val="000000"/>
              </a:solidFill>
            </a:endParaRPr>
          </a:p>
        </p:txBody>
      </p:sp>
      <p:sp>
        <p:nvSpPr>
          <p:cNvPr id="8219" name="Rectangle 27"/>
          <p:cNvSpPr>
            <a:spLocks noChangeArrowheads="1"/>
          </p:cNvSpPr>
          <p:nvPr/>
        </p:nvSpPr>
        <p:spPr bwMode="auto">
          <a:xfrm>
            <a:off x="0" y="198120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8206" name="Text Box 14"/>
          <p:cNvSpPr txBox="1">
            <a:spLocks noChangeAspect="1" noChangeArrowheads="1"/>
          </p:cNvSpPr>
          <p:nvPr/>
        </p:nvSpPr>
        <p:spPr bwMode="auto">
          <a:xfrm>
            <a:off x="1472561" y="4435479"/>
            <a:ext cx="3087385"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914400" eaLnBrk="0" fontAlgn="base" hangingPunct="0">
              <a:spcBef>
                <a:spcPct val="0"/>
              </a:spcBef>
              <a:spcAft>
                <a:spcPct val="0"/>
              </a:spcAft>
            </a:pPr>
            <a:r>
              <a:rPr lang="fr-FR" altLang="fr-FR" sz="2000" b="1" smtClean="0">
                <a:solidFill>
                  <a:srgbClr val="0033CC"/>
                </a:solidFill>
                <a:latin typeface="Arial" pitchFamily="34" charset="0"/>
              </a:rPr>
              <a:t>Particuliers employeurs</a:t>
            </a:r>
          </a:p>
          <a:p>
            <a:pPr algn="ctr" defTabSz="914400" eaLnBrk="0" fontAlgn="base" hangingPunct="0">
              <a:spcBef>
                <a:spcPct val="0"/>
              </a:spcBef>
              <a:spcAft>
                <a:spcPct val="0"/>
              </a:spcAft>
            </a:pPr>
            <a:r>
              <a:rPr lang="fr-FR" altLang="fr-FR" sz="2000" b="1" smtClean="0">
                <a:solidFill>
                  <a:srgbClr val="0033CC"/>
                </a:solidFill>
                <a:latin typeface="Arial" pitchFamily="34" charset="0"/>
              </a:rPr>
              <a:t>   79 300 salariés</a:t>
            </a:r>
          </a:p>
        </p:txBody>
      </p:sp>
      <p:sp>
        <p:nvSpPr>
          <p:cNvPr id="8207" name="Text Box 15"/>
          <p:cNvSpPr txBox="1">
            <a:spLocks noChangeAspect="1" noChangeArrowheads="1"/>
          </p:cNvSpPr>
          <p:nvPr/>
        </p:nvSpPr>
        <p:spPr bwMode="auto">
          <a:xfrm>
            <a:off x="8834335" y="4630742"/>
            <a:ext cx="1990931"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914400" eaLnBrk="0" fontAlgn="base" hangingPunct="0">
              <a:spcBef>
                <a:spcPct val="0"/>
              </a:spcBef>
              <a:spcAft>
                <a:spcPct val="0"/>
              </a:spcAft>
            </a:pPr>
            <a:r>
              <a:rPr lang="fr-FR" altLang="fr-FR" sz="2000" b="1" smtClean="0">
                <a:solidFill>
                  <a:srgbClr val="008000"/>
                </a:solidFill>
                <a:latin typeface="Arial" pitchFamily="34" charset="0"/>
              </a:rPr>
              <a:t>OSP</a:t>
            </a:r>
          </a:p>
          <a:p>
            <a:pPr algn="ctr" defTabSz="914400" eaLnBrk="0" fontAlgn="base" hangingPunct="0">
              <a:spcBef>
                <a:spcPct val="0"/>
              </a:spcBef>
              <a:spcAft>
                <a:spcPct val="0"/>
              </a:spcAft>
            </a:pPr>
            <a:r>
              <a:rPr lang="fr-FR" altLang="fr-FR" sz="2000" b="1" smtClean="0">
                <a:solidFill>
                  <a:srgbClr val="008000"/>
                </a:solidFill>
                <a:latin typeface="Arial" pitchFamily="34" charset="0"/>
              </a:rPr>
              <a:t>35 300 salariés</a:t>
            </a:r>
          </a:p>
        </p:txBody>
      </p:sp>
      <p:sp>
        <p:nvSpPr>
          <p:cNvPr id="8214" name="Oval 22"/>
          <p:cNvSpPr>
            <a:spLocks noChangeAspect="1" noChangeArrowheads="1"/>
          </p:cNvSpPr>
          <p:nvPr/>
        </p:nvSpPr>
        <p:spPr bwMode="auto">
          <a:xfrm>
            <a:off x="2233084" y="1260475"/>
            <a:ext cx="5096933" cy="3175000"/>
          </a:xfrm>
          <a:prstGeom prst="ellipse">
            <a:avLst/>
          </a:prstGeom>
          <a:solidFill>
            <a:srgbClr val="99CCFF"/>
          </a:solidFill>
          <a:ln w="9525">
            <a:solidFill>
              <a:srgbClr val="000000"/>
            </a:solidFill>
            <a:round/>
            <a:headEnd/>
            <a:tailEnd/>
          </a:ln>
        </p:spPr>
        <p:txBody>
          <a:bodyPr/>
          <a:lstStyle/>
          <a:p>
            <a:pPr defTabSz="914400" fontAlgn="base">
              <a:spcBef>
                <a:spcPct val="0"/>
              </a:spcBef>
              <a:spcAft>
                <a:spcPct val="0"/>
              </a:spcAft>
            </a:pPr>
            <a:endParaRPr lang="fr-FR" sz="2400" smtClean="0">
              <a:solidFill>
                <a:srgbClr val="000000"/>
              </a:solidFill>
            </a:endParaRPr>
          </a:p>
        </p:txBody>
      </p:sp>
      <p:sp>
        <p:nvSpPr>
          <p:cNvPr id="8213" name="Oval 21"/>
          <p:cNvSpPr>
            <a:spLocks noChangeAspect="1" noChangeArrowheads="1"/>
          </p:cNvSpPr>
          <p:nvPr/>
        </p:nvSpPr>
        <p:spPr bwMode="auto">
          <a:xfrm>
            <a:off x="4997452" y="2881318"/>
            <a:ext cx="4233333" cy="2397125"/>
          </a:xfrm>
          <a:prstGeom prst="ellipse">
            <a:avLst/>
          </a:prstGeom>
          <a:solidFill>
            <a:srgbClr val="99CC00">
              <a:alpha val="50000"/>
            </a:srgbClr>
          </a:solidFill>
          <a:ln w="9525">
            <a:solidFill>
              <a:srgbClr val="000000"/>
            </a:solidFill>
            <a:round/>
            <a:headEnd/>
            <a:tailEnd/>
          </a:ln>
        </p:spPr>
        <p:txBody>
          <a:bodyPr/>
          <a:lstStyle/>
          <a:p>
            <a:pPr defTabSz="914400" fontAlgn="base">
              <a:spcBef>
                <a:spcPct val="0"/>
              </a:spcBef>
              <a:spcAft>
                <a:spcPct val="0"/>
              </a:spcAft>
            </a:pPr>
            <a:endParaRPr lang="fr-FR" sz="2400" smtClean="0">
              <a:solidFill>
                <a:srgbClr val="000000"/>
              </a:solidFill>
            </a:endParaRPr>
          </a:p>
        </p:txBody>
      </p:sp>
      <p:sp>
        <p:nvSpPr>
          <p:cNvPr id="8212" name="Line 20"/>
          <p:cNvSpPr>
            <a:spLocks noChangeAspect="1" noChangeShapeType="1"/>
          </p:cNvSpPr>
          <p:nvPr/>
        </p:nvSpPr>
        <p:spPr bwMode="auto">
          <a:xfrm>
            <a:off x="2836335" y="1844675"/>
            <a:ext cx="4493684" cy="1036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400" smtClean="0">
              <a:solidFill>
                <a:srgbClr val="000000"/>
              </a:solidFill>
            </a:endParaRPr>
          </a:p>
        </p:txBody>
      </p:sp>
      <p:sp>
        <p:nvSpPr>
          <p:cNvPr id="8210" name="Text Box 18"/>
          <p:cNvSpPr txBox="1">
            <a:spLocks noChangeAspect="1" noChangeArrowheads="1"/>
          </p:cNvSpPr>
          <p:nvPr/>
        </p:nvSpPr>
        <p:spPr bwMode="auto">
          <a:xfrm>
            <a:off x="5602817" y="3463925"/>
            <a:ext cx="1295400" cy="352425"/>
          </a:xfrm>
          <a:prstGeom prst="rect">
            <a:avLst/>
          </a:prstGeom>
          <a:noFill/>
          <a:ln>
            <a:noFill/>
          </a:ln>
          <a:extLst>
            <a:ext uri="{909E8E84-426E-40DD-AFC4-6F175D3DCCD1}">
              <a14:hiddenFill xmlns:a14="http://schemas.microsoft.com/office/drawing/2010/main">
                <a:solidFill>
                  <a:srgbClr val="99CC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fr-FR" altLang="fr-FR" sz="2000" b="1" smtClean="0">
                <a:solidFill>
                  <a:srgbClr val="000000"/>
                </a:solidFill>
                <a:latin typeface="Arial" pitchFamily="34" charset="0"/>
              </a:rPr>
              <a:t>11 200</a:t>
            </a:r>
          </a:p>
          <a:p>
            <a:pPr defTabSz="914400" eaLnBrk="0" fontAlgn="base" hangingPunct="0">
              <a:spcBef>
                <a:spcPct val="0"/>
              </a:spcBef>
              <a:spcAft>
                <a:spcPct val="0"/>
              </a:spcAft>
            </a:pPr>
            <a:endParaRPr lang="fr-FR" altLang="fr-FR" sz="2400" smtClean="0">
              <a:solidFill>
                <a:srgbClr val="000000"/>
              </a:solidFill>
              <a:latin typeface="Arial" pitchFamily="34" charset="0"/>
            </a:endParaRPr>
          </a:p>
        </p:txBody>
      </p:sp>
      <p:sp>
        <p:nvSpPr>
          <p:cNvPr id="8209" name="Line 17"/>
          <p:cNvSpPr>
            <a:spLocks noChangeAspect="1" noChangeShapeType="1"/>
          </p:cNvSpPr>
          <p:nvPr/>
        </p:nvSpPr>
        <p:spPr bwMode="auto">
          <a:xfrm>
            <a:off x="7330021" y="2881313"/>
            <a:ext cx="1813983" cy="1554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400" smtClean="0">
              <a:solidFill>
                <a:srgbClr val="000000"/>
              </a:solidFill>
            </a:endParaRPr>
          </a:p>
        </p:txBody>
      </p:sp>
      <p:sp>
        <p:nvSpPr>
          <p:cNvPr id="8220" name="Text Box 28"/>
          <p:cNvSpPr txBox="1">
            <a:spLocks noChangeAspect="1" noChangeArrowheads="1"/>
          </p:cNvSpPr>
          <p:nvPr/>
        </p:nvSpPr>
        <p:spPr bwMode="auto">
          <a:xfrm>
            <a:off x="7416800" y="1066800"/>
            <a:ext cx="338031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914400" eaLnBrk="0" fontAlgn="base" hangingPunct="0">
              <a:spcBef>
                <a:spcPct val="0"/>
              </a:spcBef>
              <a:spcAft>
                <a:spcPct val="0"/>
              </a:spcAft>
            </a:pPr>
            <a:r>
              <a:rPr lang="fr-FR" altLang="fr-FR" sz="2000" b="1" smtClean="0">
                <a:solidFill>
                  <a:srgbClr val="000000"/>
                </a:solidFill>
                <a:latin typeface="Arial" pitchFamily="34" charset="0"/>
              </a:rPr>
              <a:t>Salariés travaillant aussi hors SAP</a:t>
            </a:r>
          </a:p>
        </p:txBody>
      </p:sp>
      <p:sp>
        <p:nvSpPr>
          <p:cNvPr id="8221" name="Line 29"/>
          <p:cNvSpPr>
            <a:spLocks noChangeAspect="1" noChangeShapeType="1"/>
          </p:cNvSpPr>
          <p:nvPr/>
        </p:nvSpPr>
        <p:spPr bwMode="auto">
          <a:xfrm flipH="1">
            <a:off x="5947836" y="1779588"/>
            <a:ext cx="3024717" cy="258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smtClean="0">
              <a:solidFill>
                <a:srgbClr val="000000"/>
              </a:solidFill>
            </a:endParaRPr>
          </a:p>
        </p:txBody>
      </p:sp>
      <p:sp>
        <p:nvSpPr>
          <p:cNvPr id="8222" name="Line 30"/>
          <p:cNvSpPr>
            <a:spLocks noChangeAspect="1" noChangeShapeType="1"/>
          </p:cNvSpPr>
          <p:nvPr/>
        </p:nvSpPr>
        <p:spPr bwMode="auto">
          <a:xfrm flipH="1">
            <a:off x="8453967" y="1779588"/>
            <a:ext cx="518584" cy="1619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smtClean="0">
              <a:solidFill>
                <a:srgbClr val="000000"/>
              </a:solidFill>
            </a:endParaRPr>
          </a:p>
        </p:txBody>
      </p:sp>
      <p:sp>
        <p:nvSpPr>
          <p:cNvPr id="8223" name="Text Box 31"/>
          <p:cNvSpPr txBox="1">
            <a:spLocks noChangeAspect="1" noChangeArrowheads="1"/>
          </p:cNvSpPr>
          <p:nvPr/>
        </p:nvSpPr>
        <p:spPr bwMode="auto">
          <a:xfrm>
            <a:off x="8106833" y="3333750"/>
            <a:ext cx="1405467" cy="352425"/>
          </a:xfrm>
          <a:prstGeom prst="rect">
            <a:avLst/>
          </a:prstGeom>
          <a:noFill/>
          <a:ln>
            <a:noFill/>
          </a:ln>
          <a:extLst>
            <a:ext uri="{909E8E84-426E-40DD-AFC4-6F175D3DCCD1}">
              <a14:hiddenFill xmlns:a14="http://schemas.microsoft.com/office/drawing/2010/main">
                <a:solidFill>
                  <a:srgbClr val="99CC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fr-FR" altLang="fr-FR" sz="2000" b="1" smtClean="0">
                <a:solidFill>
                  <a:srgbClr val="000000"/>
                </a:solidFill>
                <a:latin typeface="Arial" pitchFamily="34" charset="0"/>
              </a:rPr>
              <a:t>5 200</a:t>
            </a:r>
          </a:p>
          <a:p>
            <a:pPr defTabSz="914400" eaLnBrk="0" fontAlgn="base" hangingPunct="0">
              <a:spcBef>
                <a:spcPct val="0"/>
              </a:spcBef>
              <a:spcAft>
                <a:spcPct val="0"/>
              </a:spcAft>
            </a:pPr>
            <a:endParaRPr lang="fr-FR" altLang="fr-FR" sz="2400" smtClean="0">
              <a:solidFill>
                <a:srgbClr val="000000"/>
              </a:solidFill>
            </a:endParaRPr>
          </a:p>
        </p:txBody>
      </p:sp>
      <p:sp>
        <p:nvSpPr>
          <p:cNvPr id="8224" name="Text Box 32"/>
          <p:cNvSpPr txBox="1">
            <a:spLocks noChangeAspect="1" noChangeArrowheads="1"/>
          </p:cNvSpPr>
          <p:nvPr/>
        </p:nvSpPr>
        <p:spPr bwMode="auto">
          <a:xfrm>
            <a:off x="4635504" y="1827214"/>
            <a:ext cx="1452033" cy="352425"/>
          </a:xfrm>
          <a:prstGeom prst="rect">
            <a:avLst/>
          </a:prstGeom>
          <a:noFill/>
          <a:ln>
            <a:noFill/>
          </a:ln>
          <a:extLst>
            <a:ext uri="{909E8E84-426E-40DD-AFC4-6F175D3DCCD1}">
              <a14:hiddenFill xmlns:a14="http://schemas.microsoft.com/office/drawing/2010/main">
                <a:solidFill>
                  <a:srgbClr val="99CC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fr-FR" altLang="fr-FR" sz="2000" b="1" smtClean="0">
                <a:solidFill>
                  <a:srgbClr val="000000"/>
                </a:solidFill>
                <a:latin typeface="Arial" pitchFamily="34" charset="0"/>
              </a:rPr>
              <a:t>25 500</a:t>
            </a:r>
          </a:p>
          <a:p>
            <a:pPr defTabSz="914400" eaLnBrk="0" fontAlgn="base" hangingPunct="0">
              <a:spcBef>
                <a:spcPct val="0"/>
              </a:spcBef>
              <a:spcAft>
                <a:spcPct val="0"/>
              </a:spcAft>
            </a:pPr>
            <a:endParaRPr lang="fr-FR" altLang="fr-FR" sz="2400" b="1" smtClean="0">
              <a:solidFill>
                <a:srgbClr val="000000"/>
              </a:solidFill>
            </a:endParaRPr>
          </a:p>
        </p:txBody>
      </p:sp>
      <p:sp>
        <p:nvSpPr>
          <p:cNvPr id="8226" name="Text Box 34"/>
          <p:cNvSpPr txBox="1">
            <a:spLocks noChangeArrowheads="1"/>
          </p:cNvSpPr>
          <p:nvPr/>
        </p:nvSpPr>
        <p:spPr bwMode="auto">
          <a:xfrm>
            <a:off x="1219200" y="5562600"/>
            <a:ext cx="894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endParaRPr lang="fr-FR" altLang="fr-FR" sz="1600" b="1" smtClean="0">
              <a:solidFill>
                <a:srgbClr val="000000"/>
              </a:solidFill>
              <a:latin typeface="Arial" pitchFamily="34" charset="0"/>
            </a:endParaRPr>
          </a:p>
        </p:txBody>
      </p:sp>
      <p:sp>
        <p:nvSpPr>
          <p:cNvPr id="8227" name="Text Box 35"/>
          <p:cNvSpPr txBox="1">
            <a:spLocks noChangeArrowheads="1"/>
          </p:cNvSpPr>
          <p:nvPr/>
        </p:nvSpPr>
        <p:spPr bwMode="auto">
          <a:xfrm>
            <a:off x="1422400" y="5715005"/>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000" smtClean="0">
                <a:solidFill>
                  <a:srgbClr val="000000"/>
                </a:solidFill>
                <a:latin typeface="Arial" pitchFamily="34" charset="0"/>
              </a:rPr>
              <a:t>Champ : Salariés au lieu de résidence, ayant un contrat OSP ou PE au cours de la 3e semaine de mars 2010</a:t>
            </a:r>
            <a:br>
              <a:rPr lang="fr-FR" altLang="fr-FR" sz="1000" smtClean="0">
                <a:solidFill>
                  <a:srgbClr val="000000"/>
                </a:solidFill>
                <a:latin typeface="Arial" pitchFamily="34" charset="0"/>
              </a:rPr>
            </a:br>
            <a:r>
              <a:rPr lang="fr-FR" altLang="fr-FR" sz="1000" smtClean="0">
                <a:solidFill>
                  <a:srgbClr val="000000"/>
                </a:solidFill>
                <a:latin typeface="Arial" pitchFamily="34" charset="0"/>
              </a:rPr>
              <a:t>Source : Insee, DADS-GF &amp; Particuliers employeurs – ANSP, Liste des Siret de Nova</a:t>
            </a:r>
          </a:p>
        </p:txBody>
      </p:sp>
    </p:spTree>
    <p:extLst>
      <p:ext uri="{BB962C8B-B14F-4D97-AF65-F5344CB8AC3E}">
        <p14:creationId xmlns:p14="http://schemas.microsoft.com/office/powerpoint/2010/main" val="1530087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2"/>
          </p:nvPr>
        </p:nvSpPr>
        <p:spPr/>
        <p:txBody>
          <a:bodyPr/>
          <a:lstStyle/>
          <a:p>
            <a:fld id="{67A91898-65D8-4E6A-B60C-A3F6530CC520}" type="slidenum">
              <a:rPr lang="fr-FR" altLang="fr-FR"/>
              <a:pPr/>
              <a:t>19</a:t>
            </a:fld>
            <a:endParaRPr lang="fr-FR" altLang="fr-FR"/>
          </a:p>
          <a:p>
            <a:r>
              <a:rPr lang="fr-FR" altLang="fr-FR"/>
              <a:t>21/11/2016</a:t>
            </a:r>
          </a:p>
        </p:txBody>
      </p:sp>
      <p:pic>
        <p:nvPicPr>
          <p:cNvPr id="10242"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10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2"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1030"/>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10247" name="Rectangle 1031"/>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10249" name="Rectangle 1033"/>
          <p:cNvSpPr>
            <a:spLocks noChangeArrowheads="1"/>
          </p:cNvSpPr>
          <p:nvPr/>
        </p:nvSpPr>
        <p:spPr bwMode="auto">
          <a:xfrm>
            <a:off x="0" y="2971804"/>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10250" name="Rectangle 1034"/>
          <p:cNvSpPr>
            <a:spLocks noChangeArrowheads="1"/>
          </p:cNvSpPr>
          <p:nvPr/>
        </p:nvSpPr>
        <p:spPr bwMode="auto">
          <a:xfrm>
            <a:off x="6096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10254" name="Text Box 1038"/>
          <p:cNvSpPr txBox="1">
            <a:spLocks noChangeArrowheads="1"/>
          </p:cNvSpPr>
          <p:nvPr/>
        </p:nvSpPr>
        <p:spPr bwMode="auto">
          <a:xfrm>
            <a:off x="304800" y="990600"/>
            <a:ext cx="1158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lgn="ctr" defTabSz="914400" fontAlgn="base">
              <a:spcBef>
                <a:spcPct val="50000"/>
              </a:spcBef>
              <a:spcAft>
                <a:spcPct val="0"/>
              </a:spcAft>
            </a:pPr>
            <a:r>
              <a:rPr lang="fr-FR" altLang="fr-FR" smtClean="0">
                <a:solidFill>
                  <a:srgbClr val="000000"/>
                </a:solidFill>
                <a:latin typeface="Arial" pitchFamily="34" charset="0"/>
              </a:rPr>
              <a:t>Répartition des salariés des services à la personne</a:t>
            </a:r>
          </a:p>
        </p:txBody>
      </p:sp>
      <p:sp>
        <p:nvSpPr>
          <p:cNvPr id="10255" name="Rectangle 1039"/>
          <p:cNvSpPr>
            <a:spLocks noChangeArrowheads="1"/>
          </p:cNvSpPr>
          <p:nvPr/>
        </p:nvSpPr>
        <p:spPr bwMode="auto">
          <a:xfrm>
            <a:off x="609600" y="1524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Plus de 103 000 salariés</a:t>
            </a:r>
          </a:p>
        </p:txBody>
      </p:sp>
      <p:graphicFrame>
        <p:nvGraphicFramePr>
          <p:cNvPr id="10346" name="Object 1130"/>
          <p:cNvGraphicFramePr>
            <a:graphicFrameLocks noChangeAspect="1"/>
          </p:cNvGraphicFramePr>
          <p:nvPr/>
        </p:nvGraphicFramePr>
        <p:xfrm>
          <a:off x="1301752" y="1676402"/>
          <a:ext cx="9586383" cy="3895725"/>
        </p:xfrm>
        <a:graphic>
          <a:graphicData uri="http://schemas.openxmlformats.org/presentationml/2006/ole">
            <mc:AlternateContent xmlns:mc="http://schemas.openxmlformats.org/markup-compatibility/2006">
              <mc:Choice xmlns:v="urn:schemas-microsoft-com:vml" Requires="v">
                <p:oleObj spid="_x0000_s1043" name="Image bitmap" r:id="rId6" imgW="7190476" imgH="3895238" progId="Paint.Picture">
                  <p:embed/>
                </p:oleObj>
              </mc:Choice>
              <mc:Fallback>
                <p:oleObj name="Image bitmap" r:id="rId6" imgW="7190476" imgH="389523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1752" y="1676402"/>
                        <a:ext cx="9586383"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7" name="Text Box 1131"/>
          <p:cNvSpPr txBox="1">
            <a:spLocks noChangeArrowheads="1"/>
          </p:cNvSpPr>
          <p:nvPr/>
        </p:nvSpPr>
        <p:spPr bwMode="auto">
          <a:xfrm>
            <a:off x="1422400" y="5715005"/>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000" smtClean="0">
                <a:solidFill>
                  <a:srgbClr val="000000"/>
                </a:solidFill>
                <a:latin typeface="Arial" pitchFamily="34" charset="0"/>
              </a:rPr>
              <a:t>Champ : Salariés au lieu de résidence, ayant un contrat OSP ou PE au cours de la 3e semaine de mars 2010</a:t>
            </a:r>
            <a:br>
              <a:rPr lang="fr-FR" altLang="fr-FR" sz="1000" smtClean="0">
                <a:solidFill>
                  <a:srgbClr val="000000"/>
                </a:solidFill>
                <a:latin typeface="Arial" pitchFamily="34" charset="0"/>
              </a:rPr>
            </a:br>
            <a:r>
              <a:rPr lang="fr-FR" altLang="fr-FR" sz="1000" smtClean="0">
                <a:solidFill>
                  <a:srgbClr val="000000"/>
                </a:solidFill>
                <a:latin typeface="Arial" pitchFamily="34" charset="0"/>
              </a:rPr>
              <a:t>Source : Insee, DADS-GF &amp; Particuliers employeurs – ANSP, Liste des Siret de Nova</a:t>
            </a:r>
          </a:p>
        </p:txBody>
      </p:sp>
    </p:spTree>
    <p:extLst>
      <p:ext uri="{BB962C8B-B14F-4D97-AF65-F5344CB8AC3E}">
        <p14:creationId xmlns:p14="http://schemas.microsoft.com/office/powerpoint/2010/main" val="314872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2333" y="488515"/>
            <a:ext cx="10058400" cy="935695"/>
          </a:xfrm>
        </p:spPr>
        <p:txBody>
          <a:bodyPr>
            <a:normAutofit/>
          </a:bodyPr>
          <a:lstStyle/>
          <a:p>
            <a:pPr algn="ctr"/>
            <a:r>
              <a:rPr lang="fr-FR" sz="4000" dirty="0">
                <a:solidFill>
                  <a:srgbClr val="935AA0"/>
                </a:solidFill>
              </a:rPr>
              <a:t>« INNOV’ EN SAP » </a:t>
            </a:r>
            <a:r>
              <a:rPr lang="fr-FR" sz="4000" dirty="0" smtClean="0">
                <a:solidFill>
                  <a:srgbClr val="935AA0"/>
                </a:solidFill>
              </a:rPr>
              <a:t>- 21 Novembre 2016</a:t>
            </a:r>
            <a:endParaRPr lang="fr-FR" sz="4000"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a:p>
        </p:txBody>
      </p:sp>
      <p:grpSp>
        <p:nvGrpSpPr>
          <p:cNvPr id="8" name="Groupe 7"/>
          <p:cNvGrpSpPr/>
          <p:nvPr/>
        </p:nvGrpSpPr>
        <p:grpSpPr>
          <a:xfrm>
            <a:off x="3913465" y="2557460"/>
            <a:ext cx="4169371" cy="1577463"/>
            <a:chOff x="3913464" y="2631281"/>
            <a:chExt cx="4169371" cy="1577463"/>
          </a:xfrm>
        </p:grpSpPr>
        <p:sp>
          <p:nvSpPr>
            <p:cNvPr id="9" name="Rectangle 8"/>
            <p:cNvSpPr/>
            <p:nvPr/>
          </p:nvSpPr>
          <p:spPr>
            <a:xfrm>
              <a:off x="3913464" y="2631281"/>
              <a:ext cx="4169371" cy="1577463"/>
            </a:xfrm>
            <a:prstGeom prst="rect">
              <a:avLst/>
            </a:prstGeom>
            <a:solidFill>
              <a:srgbClr val="935AA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0" name="ZoneTexte 9"/>
            <p:cNvSpPr txBox="1"/>
            <p:nvPr/>
          </p:nvSpPr>
          <p:spPr>
            <a:xfrm>
              <a:off x="3988664" y="2811482"/>
              <a:ext cx="4018970" cy="1200329"/>
            </a:xfrm>
            <a:prstGeom prst="rect">
              <a:avLst/>
            </a:prstGeom>
            <a:noFill/>
          </p:spPr>
          <p:txBody>
            <a:bodyPr wrap="square" rtlCol="0">
              <a:spAutoFit/>
            </a:bodyPr>
            <a:lstStyle/>
            <a:p>
              <a:pPr algn="ctr"/>
              <a:r>
                <a:rPr lang="fr-FR" sz="4000" b="1" dirty="0" smtClean="0">
                  <a:solidFill>
                    <a:schemeClr val="bg1"/>
                  </a:solidFill>
                </a:rPr>
                <a:t>Fabien WILLEM</a:t>
              </a:r>
            </a:p>
            <a:p>
              <a:pPr algn="ctr"/>
              <a:r>
                <a:rPr lang="fr-FR" sz="3200" dirty="0" smtClean="0">
                  <a:solidFill>
                    <a:schemeClr val="bg1"/>
                  </a:solidFill>
                </a:rPr>
                <a:t>Animateur</a:t>
              </a:r>
              <a:endParaRPr lang="fr-FR" sz="3200" dirty="0">
                <a:solidFill>
                  <a:schemeClr val="bg1"/>
                </a:solidFill>
              </a:endParaRPr>
            </a:p>
          </p:txBody>
        </p:sp>
      </p:grpSp>
    </p:spTree>
    <p:extLst>
      <p:ext uri="{BB962C8B-B14F-4D97-AF65-F5344CB8AC3E}">
        <p14:creationId xmlns:p14="http://schemas.microsoft.com/office/powerpoint/2010/main" val="1735786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2"/>
          </p:nvPr>
        </p:nvSpPr>
        <p:spPr/>
        <p:txBody>
          <a:bodyPr/>
          <a:lstStyle/>
          <a:p>
            <a:fld id="{EC240481-CBB1-4294-A016-FBDB3F1C7E3B}" type="slidenum">
              <a:rPr lang="fr-FR" altLang="fr-FR"/>
              <a:pPr/>
              <a:t>20</a:t>
            </a:fld>
            <a:endParaRPr lang="fr-FR" altLang="fr-FR"/>
          </a:p>
          <a:p>
            <a:r>
              <a:rPr lang="fr-FR" altLang="fr-FR"/>
              <a:t>21/11/2016</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2"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11271"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11272" name="Rectangle 8"/>
          <p:cNvSpPr>
            <a:spLocks noChangeArrowheads="1"/>
          </p:cNvSpPr>
          <p:nvPr/>
        </p:nvSpPr>
        <p:spPr bwMode="auto">
          <a:xfrm>
            <a:off x="4267200" y="40386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rPr>
              <a:t>  </a:t>
            </a:r>
            <a:endParaRPr lang="fr-FR" altLang="fr-FR" sz="600" smtClean="0">
              <a:solidFill>
                <a:srgbClr val="000000"/>
              </a:solidFill>
            </a:endParaRPr>
          </a:p>
          <a:p>
            <a:pPr defTabSz="914400" eaLnBrk="0" fontAlgn="base" hangingPunct="0">
              <a:spcBef>
                <a:spcPct val="0"/>
              </a:spcBef>
              <a:spcAft>
                <a:spcPct val="0"/>
              </a:spcAft>
            </a:pPr>
            <a:endParaRPr lang="fr-FR" altLang="fr-FR" sz="2400" smtClean="0">
              <a:solidFill>
                <a:srgbClr val="000000"/>
              </a:solidFill>
            </a:endParaRPr>
          </a:p>
        </p:txBody>
      </p:sp>
      <p:sp>
        <p:nvSpPr>
          <p:cNvPr id="11273" name="Rectangle 9"/>
          <p:cNvSpPr>
            <a:spLocks noChangeArrowheads="1"/>
          </p:cNvSpPr>
          <p:nvPr/>
        </p:nvSpPr>
        <p:spPr bwMode="auto">
          <a:xfrm>
            <a:off x="152400" y="2998793"/>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11274" name="Rectangle 10"/>
          <p:cNvSpPr>
            <a:spLocks noChangeArrowheads="1"/>
          </p:cNvSpPr>
          <p:nvPr/>
        </p:nvSpPr>
        <p:spPr bwMode="auto">
          <a:xfrm>
            <a:off x="6096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11277" name="Text Box 13"/>
          <p:cNvSpPr txBox="1">
            <a:spLocks noChangeArrowheads="1"/>
          </p:cNvSpPr>
          <p:nvPr/>
        </p:nvSpPr>
        <p:spPr bwMode="auto">
          <a:xfrm>
            <a:off x="203200" y="1219205"/>
            <a:ext cx="115824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r>
              <a:rPr lang="fr-FR" altLang="fr-FR" sz="2000" b="1" smtClean="0">
                <a:solidFill>
                  <a:srgbClr val="000099"/>
                </a:solidFill>
                <a:latin typeface="Arial" pitchFamily="34" charset="0"/>
              </a:rPr>
              <a:t>9 salariés sur 10 sont des femmes</a:t>
            </a:r>
            <a:br>
              <a:rPr lang="fr-FR" altLang="fr-FR" sz="2000" b="1" smtClean="0">
                <a:solidFill>
                  <a:srgbClr val="000099"/>
                </a:solidFill>
                <a:latin typeface="Arial" pitchFamily="34" charset="0"/>
              </a:rPr>
            </a:br>
            <a:r>
              <a:rPr lang="fr-FR" altLang="fr-FR" sz="2000" b="1" smtClean="0">
                <a:solidFill>
                  <a:srgbClr val="000099"/>
                </a:solidFill>
                <a:latin typeface="Arial" pitchFamily="34" charset="0"/>
              </a:rPr>
              <a:t>(89% contre 48 % tous secteurs confondus)</a:t>
            </a:r>
            <a:endParaRPr lang="fr-FR" altLang="fr-FR" sz="2000" b="1" smtClean="0">
              <a:solidFill>
                <a:srgbClr val="000000"/>
              </a:solidFill>
            </a:endParaRPr>
          </a:p>
          <a:p>
            <a:pPr algn="ctr" defTabSz="914400" fontAlgn="base">
              <a:spcBef>
                <a:spcPct val="50000"/>
              </a:spcBef>
              <a:spcAft>
                <a:spcPct val="0"/>
              </a:spcAft>
            </a:pPr>
            <a:r>
              <a:rPr lang="fr-FR" altLang="fr-FR" sz="2000" b="1" smtClean="0">
                <a:solidFill>
                  <a:srgbClr val="333333"/>
                </a:solidFill>
                <a:latin typeface="Arial" pitchFamily="34" charset="0"/>
              </a:rPr>
              <a:t>Près d’une femme sur onze travaille dans ce secteur</a:t>
            </a:r>
            <a:endParaRPr lang="fr-FR" altLang="fr-FR" sz="2000" b="1" smtClean="0">
              <a:solidFill>
                <a:srgbClr val="000000"/>
              </a:solidFill>
            </a:endParaRPr>
          </a:p>
          <a:p>
            <a:pPr algn="ctr" defTabSz="914400" fontAlgn="base">
              <a:spcBef>
                <a:spcPct val="50000"/>
              </a:spcBef>
              <a:spcAft>
                <a:spcPct val="0"/>
              </a:spcAft>
            </a:pPr>
            <a:endParaRPr lang="fr-FR" altLang="fr-FR" sz="2000" b="1" smtClean="0">
              <a:solidFill>
                <a:srgbClr val="000000"/>
              </a:solidFill>
            </a:endParaRPr>
          </a:p>
          <a:p>
            <a:pPr algn="ctr" defTabSz="914400" fontAlgn="base">
              <a:spcBef>
                <a:spcPct val="50000"/>
              </a:spcBef>
              <a:spcAft>
                <a:spcPct val="0"/>
              </a:spcAft>
            </a:pPr>
            <a:r>
              <a:rPr lang="fr-FR" altLang="fr-FR" sz="2000" b="1" smtClean="0">
                <a:solidFill>
                  <a:srgbClr val="000099"/>
                </a:solidFill>
                <a:latin typeface="Arial" pitchFamily="34" charset="0"/>
              </a:rPr>
              <a:t>Plus de la moitié des salariés du secteur sont âgés de 45 ans ou plus (57,5 % contre 38 % tous secteurs confondus)</a:t>
            </a:r>
            <a:endParaRPr lang="fr-FR" altLang="fr-FR" sz="2000" b="1" smtClean="0">
              <a:solidFill>
                <a:srgbClr val="000000"/>
              </a:solidFill>
            </a:endParaRPr>
          </a:p>
          <a:p>
            <a:pPr algn="ctr" defTabSz="914400" fontAlgn="base">
              <a:spcBef>
                <a:spcPct val="50000"/>
              </a:spcBef>
              <a:spcAft>
                <a:spcPct val="0"/>
              </a:spcAft>
            </a:pPr>
            <a:r>
              <a:rPr lang="fr-FR" altLang="fr-FR" sz="2000" b="1" smtClean="0">
                <a:solidFill>
                  <a:srgbClr val="333333"/>
                </a:solidFill>
              </a:rPr>
              <a:t> </a:t>
            </a:r>
            <a:r>
              <a:rPr lang="fr-FR" altLang="fr-FR" sz="2000" b="1" smtClean="0">
                <a:solidFill>
                  <a:srgbClr val="333333"/>
                </a:solidFill>
                <a:latin typeface="Arial" pitchFamily="34" charset="0"/>
              </a:rPr>
              <a:t>62 % des salariés des particuliers employeurs ont 45 ans ou plus, contre 48 % des salariés des OSP</a:t>
            </a:r>
            <a:endParaRPr lang="fr-FR" altLang="fr-FR" sz="2000" b="1" smtClean="0">
              <a:solidFill>
                <a:srgbClr val="000000"/>
              </a:solidFill>
            </a:endParaRPr>
          </a:p>
          <a:p>
            <a:pPr algn="ctr" defTabSz="914400" fontAlgn="base">
              <a:spcBef>
                <a:spcPct val="50000"/>
              </a:spcBef>
              <a:spcAft>
                <a:spcPct val="0"/>
              </a:spcAft>
            </a:pPr>
            <a:r>
              <a:rPr lang="fr-FR" altLang="fr-FR" sz="2000" b="1" smtClean="0">
                <a:solidFill>
                  <a:srgbClr val="333333"/>
                </a:solidFill>
              </a:rPr>
              <a:t> </a:t>
            </a:r>
            <a:endParaRPr lang="fr-FR" altLang="fr-FR" sz="2000" b="1" smtClean="0">
              <a:solidFill>
                <a:srgbClr val="000000"/>
              </a:solidFill>
            </a:endParaRPr>
          </a:p>
          <a:p>
            <a:pPr algn="ctr" defTabSz="914400" fontAlgn="base">
              <a:spcBef>
                <a:spcPct val="50000"/>
              </a:spcBef>
              <a:spcAft>
                <a:spcPct val="0"/>
              </a:spcAft>
            </a:pPr>
            <a:r>
              <a:rPr lang="fr-FR" altLang="fr-FR" sz="2000" b="1" smtClean="0">
                <a:solidFill>
                  <a:srgbClr val="000099"/>
                </a:solidFill>
              </a:rPr>
              <a:t> </a:t>
            </a:r>
            <a:r>
              <a:rPr lang="fr-FR" altLang="fr-FR" sz="2000" b="1" smtClean="0">
                <a:solidFill>
                  <a:srgbClr val="000099"/>
                </a:solidFill>
                <a:latin typeface="Arial" pitchFamily="34" charset="0"/>
              </a:rPr>
              <a:t>Les femmes salariés des SAP sont plus âgées que les hommes : </a:t>
            </a:r>
            <a:br>
              <a:rPr lang="fr-FR" altLang="fr-FR" sz="2000" b="1" smtClean="0">
                <a:solidFill>
                  <a:srgbClr val="000099"/>
                </a:solidFill>
                <a:latin typeface="Arial" pitchFamily="34" charset="0"/>
              </a:rPr>
            </a:br>
            <a:r>
              <a:rPr lang="fr-FR" altLang="fr-FR" sz="2000" b="1" smtClean="0">
                <a:solidFill>
                  <a:srgbClr val="000099"/>
                </a:solidFill>
                <a:latin typeface="Arial" pitchFamily="34" charset="0"/>
              </a:rPr>
              <a:t>59 % ont 45 ans ou plus, contre 47 % pour les hommes</a:t>
            </a:r>
            <a:endParaRPr lang="fr-FR" altLang="fr-FR" sz="2000" b="1" smtClean="0">
              <a:solidFill>
                <a:srgbClr val="000000"/>
              </a:solidFill>
            </a:endParaRPr>
          </a:p>
          <a:p>
            <a:pPr algn="ctr" defTabSz="914400" fontAlgn="base">
              <a:spcBef>
                <a:spcPct val="50000"/>
              </a:spcBef>
              <a:spcAft>
                <a:spcPct val="0"/>
              </a:spcAft>
            </a:pPr>
            <a:endParaRPr lang="fr-FR" altLang="fr-FR" sz="2000" b="1" smtClean="0">
              <a:solidFill>
                <a:srgbClr val="000000"/>
              </a:solidFill>
            </a:endParaRPr>
          </a:p>
        </p:txBody>
      </p:sp>
      <p:sp>
        <p:nvSpPr>
          <p:cNvPr id="11278" name="Rectangle 14"/>
          <p:cNvSpPr>
            <a:spLocks noChangeArrowheads="1"/>
          </p:cNvSpPr>
          <p:nvPr/>
        </p:nvSpPr>
        <p:spPr bwMode="auto">
          <a:xfrm>
            <a:off x="609600" y="1524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Majoritairement des femmes, de plus de 45 ans</a:t>
            </a:r>
          </a:p>
        </p:txBody>
      </p:sp>
      <p:sp>
        <p:nvSpPr>
          <p:cNvPr id="11280" name="Rectangle 16"/>
          <p:cNvSpPr>
            <a:spLocks noChangeArrowheads="1"/>
          </p:cNvSpPr>
          <p:nvPr/>
        </p:nvSpPr>
        <p:spPr bwMode="auto">
          <a:xfrm>
            <a:off x="1936751" y="2262192"/>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endParaRPr lang="fr-FR" sz="2400" smtClean="0">
              <a:solidFill>
                <a:srgbClr val="000000"/>
              </a:solidFill>
            </a:endParaRPr>
          </a:p>
        </p:txBody>
      </p:sp>
    </p:spTree>
    <p:extLst>
      <p:ext uri="{BB962C8B-B14F-4D97-AF65-F5344CB8AC3E}">
        <p14:creationId xmlns:p14="http://schemas.microsoft.com/office/powerpoint/2010/main" val="2694204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3"/>
          <p:cNvSpPr>
            <a:spLocks noGrp="1"/>
          </p:cNvSpPr>
          <p:nvPr>
            <p:ph type="sldNum" sz="quarter" idx="12"/>
          </p:nvPr>
        </p:nvSpPr>
        <p:spPr/>
        <p:txBody>
          <a:bodyPr/>
          <a:lstStyle/>
          <a:p>
            <a:fld id="{E84C8CEE-7F19-4F84-BD86-119B173AC632}" type="slidenum">
              <a:rPr lang="fr-FR" altLang="fr-FR"/>
              <a:pPr/>
              <a:t>21</a:t>
            </a:fld>
            <a:endParaRPr lang="fr-FR" altLang="fr-FR"/>
          </a:p>
          <a:p>
            <a:r>
              <a:rPr lang="fr-FR" altLang="fr-FR"/>
              <a:t>21/11/2016</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2"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17415"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17417" name="Rectangle 9"/>
          <p:cNvSpPr>
            <a:spLocks noChangeArrowheads="1"/>
          </p:cNvSpPr>
          <p:nvPr/>
        </p:nvSpPr>
        <p:spPr bwMode="auto">
          <a:xfrm>
            <a:off x="152400" y="2998793"/>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17418" name="Rectangle 10"/>
          <p:cNvSpPr>
            <a:spLocks noChangeArrowheads="1"/>
          </p:cNvSpPr>
          <p:nvPr/>
        </p:nvSpPr>
        <p:spPr bwMode="auto">
          <a:xfrm>
            <a:off x="6096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17419" name="Text Box 11"/>
          <p:cNvSpPr txBox="1">
            <a:spLocks noChangeArrowheads="1"/>
          </p:cNvSpPr>
          <p:nvPr/>
        </p:nvSpPr>
        <p:spPr bwMode="auto">
          <a:xfrm>
            <a:off x="203200" y="1219202"/>
            <a:ext cx="115824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
              <a:spcBef>
                <a:spcPct val="50000"/>
              </a:spcBef>
              <a:spcAft>
                <a:spcPct val="0"/>
              </a:spcAft>
            </a:pPr>
            <a:endParaRPr lang="fr-FR" altLang="fr-FR" sz="2000" smtClean="0">
              <a:solidFill>
                <a:srgbClr val="000000"/>
              </a:solidFill>
              <a:latin typeface="Arial" pitchFamily="34" charset="0"/>
              <a:cs typeface="Arial" pitchFamily="34" charset="0"/>
            </a:endParaRPr>
          </a:p>
          <a:p>
            <a:pPr defTabSz="914400" fontAlgn="b">
              <a:spcBef>
                <a:spcPct val="50000"/>
              </a:spcBef>
              <a:spcAft>
                <a:spcPct val="0"/>
              </a:spcAft>
            </a:pPr>
            <a:endParaRPr lang="fr-FR" altLang="fr-FR" sz="2000" smtClean="0">
              <a:solidFill>
                <a:srgbClr val="000000"/>
              </a:solidFill>
              <a:latin typeface="Arial" pitchFamily="34" charset="0"/>
              <a:cs typeface="Arial" pitchFamily="34" charset="0"/>
            </a:endParaRPr>
          </a:p>
          <a:p>
            <a:pPr defTabSz="914400" fontAlgn="b">
              <a:spcBef>
                <a:spcPct val="50000"/>
              </a:spcBef>
              <a:spcAft>
                <a:spcPct val="0"/>
              </a:spcAft>
            </a:pPr>
            <a:endParaRPr lang="fr-FR" altLang="fr-FR" sz="2000" smtClean="0">
              <a:solidFill>
                <a:srgbClr val="000000"/>
              </a:solidFill>
              <a:latin typeface="Arial" pitchFamily="34" charset="0"/>
              <a:cs typeface="Arial" pitchFamily="34" charset="0"/>
            </a:endParaRPr>
          </a:p>
          <a:p>
            <a:pPr defTabSz="914400" fontAlgn="b">
              <a:spcBef>
                <a:spcPct val="50000"/>
              </a:spcBef>
              <a:spcAft>
                <a:spcPct val="0"/>
              </a:spcAft>
            </a:pPr>
            <a:endParaRPr lang="fr-FR" altLang="fr-FR" sz="2000" smtClean="0">
              <a:solidFill>
                <a:srgbClr val="000000"/>
              </a:solidFill>
              <a:latin typeface="Arial" pitchFamily="34" charset="0"/>
              <a:cs typeface="Arial" pitchFamily="34" charset="0"/>
            </a:endParaRPr>
          </a:p>
        </p:txBody>
      </p:sp>
      <p:sp>
        <p:nvSpPr>
          <p:cNvPr id="17420" name="Rectangle 12"/>
          <p:cNvSpPr>
            <a:spLocks noChangeArrowheads="1"/>
          </p:cNvSpPr>
          <p:nvPr/>
        </p:nvSpPr>
        <p:spPr bwMode="auto">
          <a:xfrm>
            <a:off x="609600" y="1524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Emploi plus féminin et plus jeune qu’en Province</a:t>
            </a:r>
          </a:p>
        </p:txBody>
      </p:sp>
      <p:sp>
        <p:nvSpPr>
          <p:cNvPr id="17421" name="Rectangle 13"/>
          <p:cNvSpPr>
            <a:spLocks noChangeArrowheads="1"/>
          </p:cNvSpPr>
          <p:nvPr/>
        </p:nvSpPr>
        <p:spPr bwMode="auto">
          <a:xfrm>
            <a:off x="1936751" y="2262192"/>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endParaRPr lang="fr-FR" sz="2400" smtClean="0">
              <a:solidFill>
                <a:srgbClr val="000000"/>
              </a:solidFill>
            </a:endParaRPr>
          </a:p>
        </p:txBody>
      </p:sp>
      <p:pic>
        <p:nvPicPr>
          <p:cNvPr id="1742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828800"/>
            <a:ext cx="9550400"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3" name="Text Box 15"/>
          <p:cNvSpPr txBox="1">
            <a:spLocks noChangeArrowheads="1"/>
          </p:cNvSpPr>
          <p:nvPr/>
        </p:nvSpPr>
        <p:spPr bwMode="auto">
          <a:xfrm>
            <a:off x="1422400" y="5715005"/>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000" smtClean="0">
                <a:solidFill>
                  <a:srgbClr val="000000"/>
                </a:solidFill>
                <a:latin typeface="Arial" pitchFamily="34" charset="0"/>
              </a:rPr>
              <a:t>Champ : Salariés au lieu de résidence, ayant un contrat OSP ou PE au cours de la 3e semaine de mars 2010</a:t>
            </a:r>
            <a:br>
              <a:rPr lang="fr-FR" altLang="fr-FR" sz="1000" smtClean="0">
                <a:solidFill>
                  <a:srgbClr val="000000"/>
                </a:solidFill>
                <a:latin typeface="Arial" pitchFamily="34" charset="0"/>
              </a:rPr>
            </a:br>
            <a:r>
              <a:rPr lang="fr-FR" altLang="fr-FR" sz="1000" smtClean="0">
                <a:solidFill>
                  <a:srgbClr val="000000"/>
                </a:solidFill>
                <a:latin typeface="Arial" pitchFamily="34" charset="0"/>
              </a:rPr>
              <a:t>Source : Insee, DADS-GF &amp; Particuliers employeurs – ANSP, Liste des Siret de Nova</a:t>
            </a:r>
          </a:p>
        </p:txBody>
      </p:sp>
    </p:spTree>
    <p:extLst>
      <p:ext uri="{BB962C8B-B14F-4D97-AF65-F5344CB8AC3E}">
        <p14:creationId xmlns:p14="http://schemas.microsoft.com/office/powerpoint/2010/main" val="1721412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3"/>
          <p:cNvSpPr>
            <a:spLocks noGrp="1"/>
          </p:cNvSpPr>
          <p:nvPr>
            <p:ph type="sldNum" sz="quarter" idx="12"/>
          </p:nvPr>
        </p:nvSpPr>
        <p:spPr/>
        <p:txBody>
          <a:bodyPr/>
          <a:lstStyle/>
          <a:p>
            <a:fld id="{F25AEDB4-E730-4158-9A02-3A37448240AE}" type="slidenum">
              <a:rPr lang="fr-FR" altLang="fr-FR"/>
              <a:pPr/>
              <a:t>22</a:t>
            </a:fld>
            <a:endParaRPr lang="fr-FR" altLang="fr-FR"/>
          </a:p>
          <a:p>
            <a:r>
              <a:rPr lang="fr-FR" altLang="fr-FR"/>
              <a:t>21/11/2016</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2"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8"/>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4106" name="Rectangle 10"/>
          <p:cNvSpPr>
            <a:spLocks noChangeArrowheads="1"/>
          </p:cNvSpPr>
          <p:nvPr/>
        </p:nvSpPr>
        <p:spPr bwMode="auto">
          <a:xfrm>
            <a:off x="203200" y="152400"/>
            <a:ext cx="1178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Plus de 41 000 équivalents temps-plein</a:t>
            </a:r>
          </a:p>
        </p:txBody>
      </p:sp>
      <p:sp>
        <p:nvSpPr>
          <p:cNvPr id="4107" name="Text Box 11"/>
          <p:cNvSpPr txBox="1">
            <a:spLocks noChangeArrowheads="1"/>
          </p:cNvSpPr>
          <p:nvPr/>
        </p:nvSpPr>
        <p:spPr bwMode="auto">
          <a:xfrm>
            <a:off x="1422400" y="5638805"/>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000" smtClean="0">
                <a:solidFill>
                  <a:srgbClr val="000000"/>
                </a:solidFill>
                <a:latin typeface="Arial" pitchFamily="34" charset="0"/>
              </a:rPr>
              <a:t>Champ : Salariés au lieu de résidence, ayant un contrat OSP ou PE en 2010</a:t>
            </a:r>
            <a:br>
              <a:rPr lang="fr-FR" altLang="fr-FR" sz="1000" smtClean="0">
                <a:solidFill>
                  <a:srgbClr val="000000"/>
                </a:solidFill>
                <a:latin typeface="Arial" pitchFamily="34" charset="0"/>
              </a:rPr>
            </a:br>
            <a:r>
              <a:rPr lang="fr-FR" altLang="fr-FR" sz="1000" smtClean="0">
                <a:solidFill>
                  <a:srgbClr val="000000"/>
                </a:solidFill>
                <a:latin typeface="Arial" pitchFamily="34" charset="0"/>
              </a:rPr>
              <a:t>Source : Insee, DADS-GF &amp; Particuliers employeurs – ANSP, Liste des Siret de Nova</a:t>
            </a:r>
          </a:p>
        </p:txBody>
      </p:sp>
      <p:sp>
        <p:nvSpPr>
          <p:cNvPr id="4109" name="Line 13"/>
          <p:cNvSpPr>
            <a:spLocks noChangeShapeType="1"/>
          </p:cNvSpPr>
          <p:nvPr/>
        </p:nvSpPr>
        <p:spPr bwMode="auto">
          <a:xfrm>
            <a:off x="5181600" y="1509713"/>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400" smtClean="0">
              <a:solidFill>
                <a:srgbClr val="000000"/>
              </a:solidFill>
            </a:endParaRPr>
          </a:p>
        </p:txBody>
      </p:sp>
      <p:sp>
        <p:nvSpPr>
          <p:cNvPr id="4114" name="Rectangle 18"/>
          <p:cNvSpPr>
            <a:spLocks noChangeArrowheads="1"/>
          </p:cNvSpPr>
          <p:nvPr/>
        </p:nvSpPr>
        <p:spPr bwMode="auto">
          <a:xfrm>
            <a:off x="152400" y="2309813"/>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latin typeface="Arial" pitchFamily="34" charset="0"/>
              </a:rPr>
              <a:t>  </a:t>
            </a:r>
            <a:endParaRPr lang="fr-FR" altLang="fr-FR" sz="600" smtClean="0">
              <a:solidFill>
                <a:srgbClr val="000000"/>
              </a:solidFill>
              <a:latin typeface="Arial" pitchFamily="34" charset="0"/>
            </a:endParaRPr>
          </a:p>
          <a:p>
            <a:pPr defTabSz="914400" eaLnBrk="0" fontAlgn="base" hangingPunct="0">
              <a:spcBef>
                <a:spcPct val="0"/>
              </a:spcBef>
              <a:spcAft>
                <a:spcPct val="0"/>
              </a:spcAft>
            </a:pPr>
            <a:endParaRPr lang="fr-FR" altLang="fr-FR" sz="2400" smtClean="0">
              <a:solidFill>
                <a:srgbClr val="000000"/>
              </a:solidFill>
              <a:latin typeface="Arial" pitchFamily="34" charset="0"/>
            </a:endParaRPr>
          </a:p>
        </p:txBody>
      </p:sp>
      <p:sp>
        <p:nvSpPr>
          <p:cNvPr id="4115" name="Rectangle 19"/>
          <p:cNvSpPr>
            <a:spLocks noChangeArrowheads="1"/>
          </p:cNvSpPr>
          <p:nvPr/>
        </p:nvSpPr>
        <p:spPr bwMode="auto">
          <a:xfrm>
            <a:off x="152400" y="2998793"/>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latin typeface="Arial" pitchFamily="34" charset="0"/>
              </a:rPr>
              <a:t> </a:t>
            </a:r>
            <a:endParaRPr lang="fr-FR" altLang="fr-FR" sz="2400" smtClean="0">
              <a:solidFill>
                <a:srgbClr val="000000"/>
              </a:solidFill>
              <a:latin typeface="Arial" pitchFamily="34" charset="0"/>
            </a:endParaRP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r>
              <a:rPr lang="fr-FR" altLang="fr-FR" sz="1200" smtClean="0">
                <a:solidFill>
                  <a:srgbClr val="000000"/>
                </a:solidFill>
                <a:latin typeface="Arial" pitchFamily="34" charset="0"/>
              </a:rPr>
              <a:t> </a:t>
            </a:r>
          </a:p>
          <a:p>
            <a:pPr defTabSz="914400" eaLnBrk="0" fontAlgn="base" hangingPunct="0">
              <a:spcBef>
                <a:spcPct val="0"/>
              </a:spcBef>
              <a:spcAft>
                <a:spcPct val="0"/>
              </a:spcAft>
            </a:pPr>
            <a:endParaRPr lang="fr-FR" altLang="fr-FR" sz="2400" smtClean="0">
              <a:solidFill>
                <a:srgbClr val="000000"/>
              </a:solidFill>
              <a:latin typeface="Arial" pitchFamily="34" charset="0"/>
            </a:endParaRPr>
          </a:p>
        </p:txBody>
      </p:sp>
      <p:sp>
        <p:nvSpPr>
          <p:cNvPr id="4116" name="Text Box 20"/>
          <p:cNvSpPr txBox="1">
            <a:spLocks noChangeArrowheads="1"/>
          </p:cNvSpPr>
          <p:nvPr/>
        </p:nvSpPr>
        <p:spPr bwMode="auto">
          <a:xfrm>
            <a:off x="2794000" y="990600"/>
            <a:ext cx="6604000" cy="838200"/>
          </a:xfrm>
          <a:prstGeom prst="rect">
            <a:avLst/>
          </a:prstGeom>
          <a:solidFill>
            <a:srgbClr val="FFFFFF"/>
          </a:solidFill>
          <a:ln w="9525">
            <a:solidFill>
              <a:srgbClr val="000000"/>
            </a:solidFill>
            <a:miter lim="800000"/>
            <a:headEnd/>
            <a:tailEnd/>
          </a:ln>
        </p:spPr>
        <p:txBody>
          <a:bodyPr/>
          <a:lstStyle/>
          <a:p>
            <a:pPr algn="ctr" defTabSz="914400" fontAlgn="base">
              <a:spcBef>
                <a:spcPct val="0"/>
              </a:spcBef>
              <a:spcAft>
                <a:spcPct val="0"/>
              </a:spcAft>
            </a:pPr>
            <a:r>
              <a:rPr lang="fr-FR" altLang="fr-FR" sz="1600" b="1" smtClean="0">
                <a:solidFill>
                  <a:srgbClr val="000000"/>
                </a:solidFill>
                <a:latin typeface="Arial" pitchFamily="34" charset="0"/>
              </a:rPr>
              <a:t>Les services à la personnes en Hauts-de-France</a:t>
            </a:r>
          </a:p>
          <a:p>
            <a:pPr algn="ctr" defTabSz="914400" fontAlgn="base">
              <a:spcBef>
                <a:spcPct val="0"/>
              </a:spcBef>
              <a:spcAft>
                <a:spcPct val="0"/>
              </a:spcAft>
            </a:pPr>
            <a:r>
              <a:rPr lang="fr-FR" altLang="fr-FR" sz="1600" smtClean="0">
                <a:solidFill>
                  <a:srgbClr val="000000"/>
                </a:solidFill>
                <a:latin typeface="Arial" pitchFamily="34" charset="0"/>
              </a:rPr>
              <a:t>84 100 000 heures</a:t>
            </a:r>
          </a:p>
          <a:p>
            <a:pPr algn="ctr" defTabSz="914400" eaLnBrk="0" fontAlgn="base" hangingPunct="0">
              <a:spcBef>
                <a:spcPct val="0"/>
              </a:spcBef>
              <a:spcAft>
                <a:spcPct val="0"/>
              </a:spcAft>
            </a:pPr>
            <a:r>
              <a:rPr lang="fr-FR" altLang="fr-FR" sz="1600" smtClean="0">
                <a:solidFill>
                  <a:srgbClr val="000000"/>
                </a:solidFill>
                <a:latin typeface="Arial" pitchFamily="34" charset="0"/>
              </a:rPr>
              <a:t>44 700 ETP</a:t>
            </a:r>
            <a:endParaRPr lang="fr-FR" altLang="fr-FR" sz="1400" smtClean="0">
              <a:solidFill>
                <a:srgbClr val="000000"/>
              </a:solidFill>
              <a:latin typeface="Arial" pitchFamily="34" charset="0"/>
            </a:endParaRPr>
          </a:p>
        </p:txBody>
      </p:sp>
      <p:sp>
        <p:nvSpPr>
          <p:cNvPr id="4118" name="Text Box 22"/>
          <p:cNvSpPr txBox="1">
            <a:spLocks noChangeArrowheads="1"/>
          </p:cNvSpPr>
          <p:nvPr/>
        </p:nvSpPr>
        <p:spPr bwMode="auto">
          <a:xfrm>
            <a:off x="7416803" y="2889250"/>
            <a:ext cx="3359151" cy="1079500"/>
          </a:xfrm>
          <a:prstGeom prst="rect">
            <a:avLst/>
          </a:prstGeom>
          <a:solidFill>
            <a:srgbClr val="FFFFFF"/>
          </a:solidFill>
          <a:ln w="9525">
            <a:solidFill>
              <a:srgbClr val="000000"/>
            </a:solidFill>
            <a:miter lim="800000"/>
            <a:headEnd/>
            <a:tailEnd/>
          </a:ln>
        </p:spPr>
        <p:txBody>
          <a:bodyPr/>
          <a:lstStyle/>
          <a:p>
            <a:pPr algn="ctr" defTabSz="914400" fontAlgn="base">
              <a:spcBef>
                <a:spcPct val="0"/>
              </a:spcBef>
              <a:spcAft>
                <a:spcPct val="0"/>
              </a:spcAft>
            </a:pPr>
            <a:r>
              <a:rPr lang="fr-FR" altLang="fr-FR" sz="1600" b="1" smtClean="0">
                <a:solidFill>
                  <a:srgbClr val="000000"/>
                </a:solidFill>
                <a:latin typeface="Arial" pitchFamily="34" charset="0"/>
              </a:rPr>
              <a:t>L'emploi avec intermédiaire</a:t>
            </a:r>
          </a:p>
          <a:p>
            <a:pPr algn="ctr" defTabSz="914400" fontAlgn="base">
              <a:spcBef>
                <a:spcPct val="0"/>
              </a:spcBef>
              <a:spcAft>
                <a:spcPct val="0"/>
              </a:spcAft>
            </a:pPr>
            <a:r>
              <a:rPr lang="fr-FR" altLang="fr-FR" sz="1600" smtClean="0">
                <a:solidFill>
                  <a:srgbClr val="000000"/>
                </a:solidFill>
                <a:latin typeface="Arial" pitchFamily="34" charset="0"/>
              </a:rPr>
              <a:t>35 400 000 heures</a:t>
            </a:r>
          </a:p>
          <a:p>
            <a:pPr algn="ctr" defTabSz="914400" fontAlgn="base">
              <a:spcBef>
                <a:spcPct val="0"/>
              </a:spcBef>
              <a:spcAft>
                <a:spcPct val="0"/>
              </a:spcAft>
            </a:pPr>
            <a:r>
              <a:rPr lang="fr-FR" altLang="fr-FR" sz="1600" smtClean="0">
                <a:solidFill>
                  <a:srgbClr val="000000"/>
                </a:solidFill>
                <a:latin typeface="Arial" pitchFamily="34" charset="0"/>
              </a:rPr>
              <a:t>18 800 ETP</a:t>
            </a:r>
          </a:p>
          <a:p>
            <a:pPr algn="ctr" defTabSz="914400" fontAlgn="base">
              <a:spcBef>
                <a:spcPct val="0"/>
              </a:spcBef>
              <a:spcAft>
                <a:spcPct val="0"/>
              </a:spcAft>
            </a:pPr>
            <a:endParaRPr lang="fr-FR" altLang="fr-FR" sz="1600" smtClean="0">
              <a:solidFill>
                <a:srgbClr val="000000"/>
              </a:solidFill>
              <a:latin typeface="Arial" pitchFamily="34" charset="0"/>
            </a:endParaRPr>
          </a:p>
          <a:p>
            <a:pPr algn="ctr" defTabSz="914400" fontAlgn="base">
              <a:spcBef>
                <a:spcPct val="0"/>
              </a:spcBef>
              <a:spcAft>
                <a:spcPct val="0"/>
              </a:spcAft>
            </a:pPr>
            <a:endParaRPr lang="fr-FR" altLang="fr-FR" sz="1600" b="1" smtClean="0">
              <a:solidFill>
                <a:srgbClr val="000000"/>
              </a:solidFill>
              <a:latin typeface="Arial" pitchFamily="34" charset="0"/>
            </a:endParaRPr>
          </a:p>
          <a:p>
            <a:pPr defTabSz="914400" eaLnBrk="0" fontAlgn="base" hangingPunct="0">
              <a:spcBef>
                <a:spcPct val="0"/>
              </a:spcBef>
              <a:spcAft>
                <a:spcPct val="0"/>
              </a:spcAft>
            </a:pPr>
            <a:endParaRPr lang="fr-FR" altLang="fr-FR" sz="1600" smtClean="0">
              <a:solidFill>
                <a:srgbClr val="000000"/>
              </a:solidFill>
              <a:latin typeface="Arial" pitchFamily="34" charset="0"/>
            </a:endParaRPr>
          </a:p>
        </p:txBody>
      </p:sp>
      <p:sp>
        <p:nvSpPr>
          <p:cNvPr id="4127" name="Text Box 31"/>
          <p:cNvSpPr txBox="1">
            <a:spLocks noChangeArrowheads="1"/>
          </p:cNvSpPr>
          <p:nvPr/>
        </p:nvSpPr>
        <p:spPr bwMode="auto">
          <a:xfrm>
            <a:off x="1422400" y="2889250"/>
            <a:ext cx="3359151" cy="1079500"/>
          </a:xfrm>
          <a:prstGeom prst="rect">
            <a:avLst/>
          </a:prstGeom>
          <a:solidFill>
            <a:srgbClr val="FFFFFF"/>
          </a:solidFill>
          <a:ln w="9525">
            <a:solidFill>
              <a:srgbClr val="000000"/>
            </a:solidFill>
            <a:miter lim="800000"/>
            <a:headEnd/>
            <a:tailEnd/>
          </a:ln>
        </p:spPr>
        <p:txBody>
          <a:bodyPr/>
          <a:lstStyle/>
          <a:p>
            <a:pPr algn="ctr" defTabSz="914400" fontAlgn="base">
              <a:spcBef>
                <a:spcPct val="0"/>
              </a:spcBef>
              <a:spcAft>
                <a:spcPct val="0"/>
              </a:spcAft>
            </a:pPr>
            <a:r>
              <a:rPr lang="fr-FR" altLang="fr-FR" sz="1600" b="1" smtClean="0">
                <a:solidFill>
                  <a:srgbClr val="000000"/>
                </a:solidFill>
                <a:latin typeface="Arial" pitchFamily="34" charset="0"/>
              </a:rPr>
              <a:t>L'emploi direct</a:t>
            </a:r>
            <a:br>
              <a:rPr lang="fr-FR" altLang="fr-FR" sz="1600" b="1" smtClean="0">
                <a:solidFill>
                  <a:srgbClr val="000000"/>
                </a:solidFill>
                <a:latin typeface="Arial" pitchFamily="34" charset="0"/>
              </a:rPr>
            </a:br>
            <a:r>
              <a:rPr lang="fr-FR" altLang="fr-FR" sz="1600" b="1" smtClean="0">
                <a:solidFill>
                  <a:srgbClr val="000000"/>
                </a:solidFill>
                <a:latin typeface="Arial" pitchFamily="34" charset="0"/>
              </a:rPr>
              <a:t>sans intermédiaire</a:t>
            </a:r>
            <a:endParaRPr lang="fr-FR" altLang="fr-FR" sz="1600" smtClean="0">
              <a:solidFill>
                <a:srgbClr val="000000"/>
              </a:solidFill>
              <a:latin typeface="Arial" pitchFamily="34" charset="0"/>
            </a:endParaRPr>
          </a:p>
          <a:p>
            <a:pPr algn="ctr" defTabSz="914400" eaLnBrk="0" fontAlgn="base" hangingPunct="0">
              <a:spcBef>
                <a:spcPct val="0"/>
              </a:spcBef>
              <a:spcAft>
                <a:spcPct val="0"/>
              </a:spcAft>
            </a:pPr>
            <a:r>
              <a:rPr lang="fr-FR" altLang="fr-FR" sz="1600" smtClean="0">
                <a:solidFill>
                  <a:srgbClr val="000000"/>
                </a:solidFill>
                <a:latin typeface="Arial" pitchFamily="34" charset="0"/>
              </a:rPr>
              <a:t>48 700 000 heures</a:t>
            </a:r>
          </a:p>
          <a:p>
            <a:pPr algn="ctr" defTabSz="914400" eaLnBrk="0" fontAlgn="base" hangingPunct="0">
              <a:spcBef>
                <a:spcPct val="0"/>
              </a:spcBef>
              <a:spcAft>
                <a:spcPct val="0"/>
              </a:spcAft>
            </a:pPr>
            <a:r>
              <a:rPr lang="fr-FR" altLang="fr-FR" sz="1600" smtClean="0">
                <a:solidFill>
                  <a:srgbClr val="000000"/>
                </a:solidFill>
                <a:latin typeface="Arial" pitchFamily="34" charset="0"/>
              </a:rPr>
              <a:t>25 900 ETP</a:t>
            </a:r>
          </a:p>
          <a:p>
            <a:pPr algn="ctr" defTabSz="914400" eaLnBrk="0" fontAlgn="base" hangingPunct="0">
              <a:spcBef>
                <a:spcPct val="0"/>
              </a:spcBef>
              <a:spcAft>
                <a:spcPct val="0"/>
              </a:spcAft>
            </a:pPr>
            <a:r>
              <a:rPr lang="fr-FR" altLang="fr-FR" sz="1600" smtClean="0">
                <a:solidFill>
                  <a:srgbClr val="000000"/>
                </a:solidFill>
                <a:latin typeface="Arial" pitchFamily="34" charset="0"/>
              </a:rPr>
              <a:t> </a:t>
            </a:r>
          </a:p>
          <a:p>
            <a:pPr algn="ctr" defTabSz="914400" eaLnBrk="0" fontAlgn="base" hangingPunct="0">
              <a:spcBef>
                <a:spcPct val="0"/>
              </a:spcBef>
              <a:spcAft>
                <a:spcPct val="0"/>
              </a:spcAft>
            </a:pPr>
            <a:endParaRPr lang="fr-FR" altLang="fr-FR" sz="1600" smtClean="0">
              <a:solidFill>
                <a:srgbClr val="000000"/>
              </a:solidFill>
              <a:latin typeface="Arial" pitchFamily="34" charset="0"/>
            </a:endParaRPr>
          </a:p>
          <a:p>
            <a:pPr defTabSz="914400" eaLnBrk="0" fontAlgn="base" hangingPunct="0">
              <a:spcBef>
                <a:spcPct val="0"/>
              </a:spcBef>
              <a:spcAft>
                <a:spcPct val="0"/>
              </a:spcAft>
            </a:pPr>
            <a:endParaRPr lang="fr-FR" altLang="fr-FR" sz="1600" smtClean="0">
              <a:solidFill>
                <a:srgbClr val="000000"/>
              </a:solidFill>
              <a:latin typeface="Arial" pitchFamily="34" charset="0"/>
            </a:endParaRPr>
          </a:p>
        </p:txBody>
      </p:sp>
      <p:sp>
        <p:nvSpPr>
          <p:cNvPr id="4128" name="Text Box 32"/>
          <p:cNvSpPr txBox="1">
            <a:spLocks noChangeArrowheads="1"/>
          </p:cNvSpPr>
          <p:nvPr/>
        </p:nvSpPr>
        <p:spPr bwMode="auto">
          <a:xfrm>
            <a:off x="6604003" y="4267200"/>
            <a:ext cx="2207684" cy="1042988"/>
          </a:xfrm>
          <a:prstGeom prst="rect">
            <a:avLst/>
          </a:prstGeom>
          <a:solidFill>
            <a:srgbClr val="FFFFFF"/>
          </a:solidFill>
          <a:ln w="9525">
            <a:solidFill>
              <a:srgbClr val="000000"/>
            </a:solidFill>
            <a:miter lim="800000"/>
            <a:headEnd/>
            <a:tailEnd/>
          </a:ln>
        </p:spPr>
        <p:txBody>
          <a:bodyPr/>
          <a:lstStyle/>
          <a:p>
            <a:pPr algn="ctr" defTabSz="914400" fontAlgn="base">
              <a:spcBef>
                <a:spcPct val="0"/>
              </a:spcBef>
              <a:spcAft>
                <a:spcPct val="0"/>
              </a:spcAft>
            </a:pPr>
            <a:r>
              <a:rPr lang="fr-FR" altLang="fr-FR" sz="1600" b="1" smtClean="0">
                <a:solidFill>
                  <a:srgbClr val="000000"/>
                </a:solidFill>
                <a:latin typeface="Arial" pitchFamily="34" charset="0"/>
              </a:rPr>
              <a:t>Mode mandataire</a:t>
            </a:r>
          </a:p>
          <a:p>
            <a:pPr algn="ctr" defTabSz="914400" fontAlgn="base">
              <a:spcBef>
                <a:spcPct val="0"/>
              </a:spcBef>
              <a:spcAft>
                <a:spcPct val="0"/>
              </a:spcAft>
            </a:pPr>
            <a:r>
              <a:rPr lang="fr-FR" altLang="fr-FR" sz="1600" smtClean="0">
                <a:solidFill>
                  <a:srgbClr val="000000"/>
                </a:solidFill>
                <a:latin typeface="Arial" pitchFamily="34" charset="0"/>
              </a:rPr>
              <a:t>(emploi direct)</a:t>
            </a:r>
          </a:p>
          <a:p>
            <a:pPr algn="ctr" defTabSz="914400" eaLnBrk="0" fontAlgn="base" hangingPunct="0">
              <a:spcBef>
                <a:spcPct val="0"/>
              </a:spcBef>
              <a:spcAft>
                <a:spcPct val="0"/>
              </a:spcAft>
            </a:pPr>
            <a:r>
              <a:rPr lang="fr-FR" altLang="fr-FR" sz="1600" smtClean="0">
                <a:solidFill>
                  <a:srgbClr val="000000"/>
                </a:solidFill>
                <a:latin typeface="Arial" pitchFamily="34" charset="0"/>
              </a:rPr>
              <a:t>20,6 %</a:t>
            </a:r>
          </a:p>
          <a:p>
            <a:pPr algn="ctr" defTabSz="914400" eaLnBrk="0" fontAlgn="base" hangingPunct="0">
              <a:spcBef>
                <a:spcPct val="0"/>
              </a:spcBef>
              <a:spcAft>
                <a:spcPct val="0"/>
              </a:spcAft>
            </a:pPr>
            <a:r>
              <a:rPr lang="fr-FR" altLang="fr-FR" sz="1600" smtClean="0">
                <a:solidFill>
                  <a:srgbClr val="000000"/>
                </a:solidFill>
                <a:latin typeface="Arial" pitchFamily="34" charset="0"/>
              </a:rPr>
              <a:t> </a:t>
            </a:r>
          </a:p>
          <a:p>
            <a:pPr algn="ctr" defTabSz="914400" eaLnBrk="0" fontAlgn="base" hangingPunct="0">
              <a:spcBef>
                <a:spcPct val="0"/>
              </a:spcBef>
              <a:spcAft>
                <a:spcPct val="0"/>
              </a:spcAft>
            </a:pPr>
            <a:endParaRPr lang="fr-FR" altLang="fr-FR" sz="1600" smtClean="0">
              <a:solidFill>
                <a:srgbClr val="000000"/>
              </a:solidFill>
              <a:latin typeface="Arial" pitchFamily="34" charset="0"/>
            </a:endParaRPr>
          </a:p>
          <a:p>
            <a:pPr defTabSz="914400" eaLnBrk="0" fontAlgn="base" hangingPunct="0">
              <a:spcBef>
                <a:spcPct val="0"/>
              </a:spcBef>
              <a:spcAft>
                <a:spcPct val="0"/>
              </a:spcAft>
            </a:pPr>
            <a:endParaRPr lang="fr-FR" altLang="fr-FR" sz="1600" smtClean="0">
              <a:solidFill>
                <a:srgbClr val="000000"/>
              </a:solidFill>
              <a:latin typeface="Arial" pitchFamily="34" charset="0"/>
            </a:endParaRPr>
          </a:p>
        </p:txBody>
      </p:sp>
      <p:cxnSp>
        <p:nvCxnSpPr>
          <p:cNvPr id="4131" name="AutoShape 35"/>
          <p:cNvCxnSpPr>
            <a:cxnSpLocks noChangeShapeType="1"/>
            <a:stCxn id="4127" idx="0"/>
            <a:endCxn id="4116" idx="2"/>
          </p:cNvCxnSpPr>
          <p:nvPr/>
        </p:nvCxnSpPr>
        <p:spPr bwMode="auto">
          <a:xfrm rot="16200000">
            <a:off x="4069292" y="862545"/>
            <a:ext cx="1060450" cy="2992967"/>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32" name="AutoShape 36"/>
          <p:cNvCxnSpPr>
            <a:cxnSpLocks noChangeShapeType="1"/>
            <a:stCxn id="4116" idx="2"/>
            <a:endCxn id="4118" idx="0"/>
          </p:cNvCxnSpPr>
          <p:nvPr/>
        </p:nvCxnSpPr>
        <p:spPr bwMode="auto">
          <a:xfrm rot="16200000" flipH="1">
            <a:off x="7066492" y="858312"/>
            <a:ext cx="1060450" cy="300143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4" name="Text Box 38"/>
          <p:cNvSpPr txBox="1">
            <a:spLocks noChangeArrowheads="1"/>
          </p:cNvSpPr>
          <p:nvPr/>
        </p:nvSpPr>
        <p:spPr bwMode="auto">
          <a:xfrm>
            <a:off x="9448803" y="4267200"/>
            <a:ext cx="2207684" cy="1042988"/>
          </a:xfrm>
          <a:prstGeom prst="rect">
            <a:avLst/>
          </a:prstGeom>
          <a:solidFill>
            <a:srgbClr val="FFFFFF"/>
          </a:solidFill>
          <a:ln w="9525">
            <a:solidFill>
              <a:srgbClr val="000000"/>
            </a:solidFill>
            <a:miter lim="800000"/>
            <a:headEnd/>
            <a:tailEnd/>
          </a:ln>
        </p:spPr>
        <p:txBody>
          <a:bodyPr/>
          <a:lstStyle/>
          <a:p>
            <a:pPr algn="ctr" defTabSz="914400" fontAlgn="base">
              <a:spcBef>
                <a:spcPct val="0"/>
              </a:spcBef>
              <a:spcAft>
                <a:spcPct val="0"/>
              </a:spcAft>
            </a:pPr>
            <a:r>
              <a:rPr lang="fr-FR" altLang="fr-FR" sz="1600" b="1" smtClean="0">
                <a:solidFill>
                  <a:srgbClr val="000000"/>
                </a:solidFill>
                <a:latin typeface="Arial" pitchFamily="34" charset="0"/>
              </a:rPr>
              <a:t>Mode prestataire</a:t>
            </a:r>
            <a:endParaRPr lang="fr-FR" altLang="fr-FR" sz="1600" smtClean="0">
              <a:solidFill>
                <a:srgbClr val="000000"/>
              </a:solidFill>
              <a:latin typeface="Arial" pitchFamily="34" charset="0"/>
            </a:endParaRPr>
          </a:p>
          <a:p>
            <a:pPr algn="ctr" defTabSz="914400" fontAlgn="base">
              <a:spcBef>
                <a:spcPct val="0"/>
              </a:spcBef>
              <a:spcAft>
                <a:spcPct val="0"/>
              </a:spcAft>
            </a:pPr>
            <a:endParaRPr lang="fr-FR" altLang="fr-FR" sz="1600" smtClean="0">
              <a:solidFill>
                <a:srgbClr val="000000"/>
              </a:solidFill>
              <a:latin typeface="Arial" pitchFamily="34" charset="0"/>
            </a:endParaRPr>
          </a:p>
          <a:p>
            <a:pPr algn="ctr" defTabSz="914400" eaLnBrk="0" fontAlgn="base" hangingPunct="0">
              <a:spcBef>
                <a:spcPct val="0"/>
              </a:spcBef>
              <a:spcAft>
                <a:spcPct val="0"/>
              </a:spcAft>
            </a:pPr>
            <a:r>
              <a:rPr lang="fr-FR" altLang="fr-FR" sz="1600" smtClean="0">
                <a:solidFill>
                  <a:srgbClr val="000000"/>
                </a:solidFill>
                <a:latin typeface="Arial" pitchFamily="34" charset="0"/>
              </a:rPr>
              <a:t>79,4 %</a:t>
            </a:r>
          </a:p>
          <a:p>
            <a:pPr algn="ctr" defTabSz="914400" eaLnBrk="0" fontAlgn="base" hangingPunct="0">
              <a:spcBef>
                <a:spcPct val="0"/>
              </a:spcBef>
              <a:spcAft>
                <a:spcPct val="0"/>
              </a:spcAft>
            </a:pPr>
            <a:endParaRPr lang="fr-FR" altLang="fr-FR" sz="1600" smtClean="0">
              <a:solidFill>
                <a:srgbClr val="000000"/>
              </a:solidFill>
              <a:latin typeface="Arial" pitchFamily="34" charset="0"/>
            </a:endParaRPr>
          </a:p>
          <a:p>
            <a:pPr algn="ctr" defTabSz="914400" eaLnBrk="0" fontAlgn="base" hangingPunct="0">
              <a:spcBef>
                <a:spcPct val="0"/>
              </a:spcBef>
              <a:spcAft>
                <a:spcPct val="0"/>
              </a:spcAft>
            </a:pPr>
            <a:r>
              <a:rPr lang="fr-FR" altLang="fr-FR" sz="1600" smtClean="0">
                <a:solidFill>
                  <a:srgbClr val="000000"/>
                </a:solidFill>
                <a:latin typeface="Arial" pitchFamily="34" charset="0"/>
              </a:rPr>
              <a:t> </a:t>
            </a:r>
          </a:p>
          <a:p>
            <a:pPr algn="ctr" defTabSz="914400" eaLnBrk="0" fontAlgn="base" hangingPunct="0">
              <a:spcBef>
                <a:spcPct val="0"/>
              </a:spcBef>
              <a:spcAft>
                <a:spcPct val="0"/>
              </a:spcAft>
            </a:pPr>
            <a:endParaRPr lang="fr-FR" altLang="fr-FR" sz="1600" smtClean="0">
              <a:solidFill>
                <a:srgbClr val="000000"/>
              </a:solidFill>
              <a:latin typeface="Arial" pitchFamily="34" charset="0"/>
            </a:endParaRPr>
          </a:p>
          <a:p>
            <a:pPr defTabSz="914400" eaLnBrk="0" fontAlgn="base" hangingPunct="0">
              <a:spcBef>
                <a:spcPct val="0"/>
              </a:spcBef>
              <a:spcAft>
                <a:spcPct val="0"/>
              </a:spcAft>
            </a:pPr>
            <a:endParaRPr lang="fr-FR" altLang="fr-FR" sz="1600" smtClean="0">
              <a:solidFill>
                <a:srgbClr val="000000"/>
              </a:solidFill>
              <a:latin typeface="Arial" pitchFamily="34" charset="0"/>
            </a:endParaRPr>
          </a:p>
        </p:txBody>
      </p:sp>
      <p:cxnSp>
        <p:nvCxnSpPr>
          <p:cNvPr id="4136" name="AutoShape 40"/>
          <p:cNvCxnSpPr>
            <a:cxnSpLocks noChangeShapeType="1"/>
            <a:stCxn id="4118" idx="3"/>
            <a:endCxn id="4134" idx="3"/>
          </p:cNvCxnSpPr>
          <p:nvPr/>
        </p:nvCxnSpPr>
        <p:spPr bwMode="auto">
          <a:xfrm>
            <a:off x="10775952" y="3429000"/>
            <a:ext cx="880533" cy="1360488"/>
          </a:xfrm>
          <a:prstGeom prst="bentConnector3">
            <a:avLst>
              <a:gd name="adj1" fmla="val 13461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38" name="AutoShape 42"/>
          <p:cNvCxnSpPr>
            <a:cxnSpLocks noChangeShapeType="1"/>
            <a:stCxn id="4118" idx="1"/>
            <a:endCxn id="4128" idx="1"/>
          </p:cNvCxnSpPr>
          <p:nvPr/>
        </p:nvCxnSpPr>
        <p:spPr bwMode="auto">
          <a:xfrm rot="10800000" flipV="1">
            <a:off x="6604000" y="3429000"/>
            <a:ext cx="812800" cy="1360488"/>
          </a:xfrm>
          <a:prstGeom prst="bentConnector3">
            <a:avLst>
              <a:gd name="adj1" fmla="val 1375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3222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2"/>
          </p:nvPr>
        </p:nvSpPr>
        <p:spPr/>
        <p:txBody>
          <a:bodyPr/>
          <a:lstStyle/>
          <a:p>
            <a:fld id="{60B2FA22-90E3-4A3F-8C48-DF6FFA36C885}" type="slidenum">
              <a:rPr lang="fr-FR" altLang="fr-FR"/>
              <a:pPr/>
              <a:t>23</a:t>
            </a:fld>
            <a:endParaRPr lang="fr-FR" altLang="fr-FR"/>
          </a:p>
          <a:p>
            <a:r>
              <a:rPr lang="fr-FR" altLang="fr-FR"/>
              <a:t>21/11/2016</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1" y="6096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9223"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9224" name="Rectangle 8"/>
          <p:cNvSpPr>
            <a:spLocks noChangeArrowheads="1"/>
          </p:cNvSpPr>
          <p:nvPr/>
        </p:nvSpPr>
        <p:spPr bwMode="auto">
          <a:xfrm>
            <a:off x="4267200" y="40386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rPr>
              <a:t>  </a:t>
            </a:r>
            <a:endParaRPr lang="fr-FR" altLang="fr-FR" sz="600" smtClean="0">
              <a:solidFill>
                <a:srgbClr val="000000"/>
              </a:solidFill>
            </a:endParaRPr>
          </a:p>
          <a:p>
            <a:pPr defTabSz="914400" eaLnBrk="0" fontAlgn="base" hangingPunct="0">
              <a:spcBef>
                <a:spcPct val="0"/>
              </a:spcBef>
              <a:spcAft>
                <a:spcPct val="0"/>
              </a:spcAft>
            </a:pPr>
            <a:endParaRPr lang="fr-FR" altLang="fr-FR" sz="2400" smtClean="0">
              <a:solidFill>
                <a:srgbClr val="000000"/>
              </a:solidFill>
            </a:endParaRPr>
          </a:p>
        </p:txBody>
      </p:sp>
      <p:sp>
        <p:nvSpPr>
          <p:cNvPr id="9225" name="Rectangle 9"/>
          <p:cNvSpPr>
            <a:spLocks noChangeArrowheads="1"/>
          </p:cNvSpPr>
          <p:nvPr/>
        </p:nvSpPr>
        <p:spPr bwMode="auto">
          <a:xfrm>
            <a:off x="0" y="5257804"/>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9226" name="Rectangle 10"/>
          <p:cNvSpPr>
            <a:spLocks noChangeArrowheads="1"/>
          </p:cNvSpPr>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Des salaires annuels faibles</a:t>
            </a:r>
          </a:p>
        </p:txBody>
      </p:sp>
      <p:pic>
        <p:nvPicPr>
          <p:cNvPr id="9266"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0" y="1600200"/>
            <a:ext cx="86360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67" name="Text Box 51"/>
          <p:cNvSpPr txBox="1">
            <a:spLocks noChangeArrowheads="1"/>
          </p:cNvSpPr>
          <p:nvPr/>
        </p:nvSpPr>
        <p:spPr bwMode="auto">
          <a:xfrm>
            <a:off x="1422400" y="5715005"/>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000" smtClean="0">
                <a:solidFill>
                  <a:srgbClr val="000000"/>
                </a:solidFill>
                <a:latin typeface="Arial" pitchFamily="34" charset="0"/>
              </a:rPr>
              <a:t>Champ : Salariés au lieu de résidence, ayant un contrat OSP ou PE au cours de la 3e semaine de mars 2010</a:t>
            </a:r>
            <a:br>
              <a:rPr lang="fr-FR" altLang="fr-FR" sz="1000" smtClean="0">
                <a:solidFill>
                  <a:srgbClr val="000000"/>
                </a:solidFill>
                <a:latin typeface="Arial" pitchFamily="34" charset="0"/>
              </a:rPr>
            </a:br>
            <a:r>
              <a:rPr lang="fr-FR" altLang="fr-FR" sz="1000" smtClean="0">
                <a:solidFill>
                  <a:srgbClr val="000000"/>
                </a:solidFill>
                <a:latin typeface="Arial" pitchFamily="34" charset="0"/>
              </a:rPr>
              <a:t>Source : Insee, DADS-GF &amp; Particuliers employeurs – ANSP, Liste des Siret de Nova</a:t>
            </a:r>
          </a:p>
        </p:txBody>
      </p:sp>
    </p:spTree>
    <p:extLst>
      <p:ext uri="{BB962C8B-B14F-4D97-AF65-F5344CB8AC3E}">
        <p14:creationId xmlns:p14="http://schemas.microsoft.com/office/powerpoint/2010/main" val="613463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2"/>
          </p:nvPr>
        </p:nvSpPr>
        <p:spPr/>
        <p:txBody>
          <a:bodyPr/>
          <a:lstStyle/>
          <a:p>
            <a:fld id="{7124399E-D8A4-4BCC-8816-05E1B757BBCD}" type="slidenum">
              <a:rPr lang="fr-FR" altLang="fr-FR"/>
              <a:pPr/>
              <a:t>24</a:t>
            </a:fld>
            <a:endParaRPr lang="fr-FR" altLang="fr-FR"/>
          </a:p>
          <a:p>
            <a:r>
              <a:rPr lang="fr-FR" altLang="fr-FR"/>
              <a:t>21/11/2016</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2"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18439"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18440" name="Rectangle 8"/>
          <p:cNvSpPr>
            <a:spLocks noChangeArrowheads="1"/>
          </p:cNvSpPr>
          <p:nvPr/>
        </p:nvSpPr>
        <p:spPr bwMode="auto">
          <a:xfrm>
            <a:off x="4267200" y="40386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rPr>
              <a:t>  </a:t>
            </a:r>
            <a:endParaRPr lang="fr-FR" altLang="fr-FR" sz="600" smtClean="0">
              <a:solidFill>
                <a:srgbClr val="000000"/>
              </a:solidFill>
            </a:endParaRPr>
          </a:p>
          <a:p>
            <a:pPr defTabSz="914400" eaLnBrk="0" fontAlgn="base" hangingPunct="0">
              <a:spcBef>
                <a:spcPct val="0"/>
              </a:spcBef>
              <a:spcAft>
                <a:spcPct val="0"/>
              </a:spcAft>
            </a:pPr>
            <a:endParaRPr lang="fr-FR" altLang="fr-FR" sz="2400" smtClean="0">
              <a:solidFill>
                <a:srgbClr val="000000"/>
              </a:solidFill>
            </a:endParaRPr>
          </a:p>
        </p:txBody>
      </p:sp>
      <p:sp>
        <p:nvSpPr>
          <p:cNvPr id="18441" name="Rectangle 9"/>
          <p:cNvSpPr>
            <a:spLocks noChangeArrowheads="1"/>
          </p:cNvSpPr>
          <p:nvPr/>
        </p:nvSpPr>
        <p:spPr bwMode="auto">
          <a:xfrm>
            <a:off x="0" y="5257804"/>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18442" name="Rectangle 10"/>
          <p:cNvSpPr>
            <a:spLocks noChangeArrowheads="1"/>
          </p:cNvSpPr>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Les salaires horaires</a:t>
            </a:r>
          </a:p>
        </p:txBody>
      </p:sp>
      <p:graphicFrame>
        <p:nvGraphicFramePr>
          <p:cNvPr id="18446" name="Object 14"/>
          <p:cNvGraphicFramePr>
            <a:graphicFrameLocks noChangeAspect="1"/>
          </p:cNvGraphicFramePr>
          <p:nvPr/>
        </p:nvGraphicFramePr>
        <p:xfrm>
          <a:off x="505888" y="1244603"/>
          <a:ext cx="11180233" cy="4367213"/>
        </p:xfrm>
        <a:graphic>
          <a:graphicData uri="http://schemas.openxmlformats.org/presentationml/2006/ole">
            <mc:AlternateContent xmlns:mc="http://schemas.openxmlformats.org/markup-compatibility/2006">
              <mc:Choice xmlns:v="urn:schemas-microsoft-com:vml" Requires="v">
                <p:oleObj spid="_x0000_s2067" name="Image bitmap" r:id="rId6" imgW="15394549" imgH="8019048" progId="Paint.Picture">
                  <p:embed/>
                </p:oleObj>
              </mc:Choice>
              <mc:Fallback>
                <p:oleObj name="Image bitmap" r:id="rId6" imgW="15394549" imgH="801904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888" y="1244603"/>
                        <a:ext cx="11180233" cy="43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84415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2"/>
          </p:nvPr>
        </p:nvSpPr>
        <p:spPr/>
        <p:txBody>
          <a:bodyPr/>
          <a:lstStyle/>
          <a:p>
            <a:fld id="{7CC824E5-88DE-496B-9336-121192323988}" type="slidenum">
              <a:rPr lang="fr-FR" altLang="fr-FR"/>
              <a:pPr/>
              <a:t>25</a:t>
            </a:fld>
            <a:endParaRPr lang="fr-FR" altLang="fr-FR"/>
          </a:p>
          <a:p>
            <a:r>
              <a:rPr lang="fr-FR" altLang="fr-FR"/>
              <a:t>21/11/2016</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2"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6151"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6159" name="Rectangle 15"/>
          <p:cNvSpPr>
            <a:spLocks noChangeArrowheads="1"/>
          </p:cNvSpPr>
          <p:nvPr/>
        </p:nvSpPr>
        <p:spPr bwMode="auto">
          <a:xfrm>
            <a:off x="4267200" y="40386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rPr>
              <a:t>  </a:t>
            </a:r>
            <a:endParaRPr lang="fr-FR" altLang="fr-FR" sz="600" smtClean="0">
              <a:solidFill>
                <a:srgbClr val="000000"/>
              </a:solidFill>
            </a:endParaRPr>
          </a:p>
          <a:p>
            <a:pPr defTabSz="914400" eaLnBrk="0" fontAlgn="base" hangingPunct="0">
              <a:spcBef>
                <a:spcPct val="0"/>
              </a:spcBef>
              <a:spcAft>
                <a:spcPct val="0"/>
              </a:spcAft>
            </a:pPr>
            <a:endParaRPr lang="fr-FR" altLang="fr-FR" sz="2400" smtClean="0">
              <a:solidFill>
                <a:srgbClr val="000000"/>
              </a:solidFill>
            </a:endParaRPr>
          </a:p>
        </p:txBody>
      </p:sp>
      <p:sp>
        <p:nvSpPr>
          <p:cNvPr id="6160" name="Rectangle 16"/>
          <p:cNvSpPr>
            <a:spLocks noChangeArrowheads="1"/>
          </p:cNvSpPr>
          <p:nvPr/>
        </p:nvSpPr>
        <p:spPr bwMode="auto">
          <a:xfrm>
            <a:off x="152400" y="2998793"/>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6169" name="Rectangle 25"/>
          <p:cNvSpPr>
            <a:spLocks noChangeArrowheads="1"/>
          </p:cNvSpPr>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845 organismes supplémentaires entre 2008 et 2011</a:t>
            </a:r>
          </a:p>
        </p:txBody>
      </p:sp>
      <p:sp>
        <p:nvSpPr>
          <p:cNvPr id="6171" name="Text Box 27"/>
          <p:cNvSpPr txBox="1">
            <a:spLocks noChangeArrowheads="1"/>
          </p:cNvSpPr>
          <p:nvPr/>
        </p:nvSpPr>
        <p:spPr bwMode="auto">
          <a:xfrm>
            <a:off x="406400" y="5334005"/>
            <a:ext cx="1137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000" smtClean="0">
                <a:solidFill>
                  <a:srgbClr val="000000"/>
                </a:solidFill>
                <a:latin typeface="Arial" pitchFamily="34" charset="0"/>
              </a:rPr>
              <a:t>Champ : Ensemble des établissements des OSP répertoriés dans Nova, ayant renseigné au moins un EMA ou le TSA au cours de l’année</a:t>
            </a:r>
            <a:br>
              <a:rPr lang="fr-FR" altLang="fr-FR" sz="1000" smtClean="0">
                <a:solidFill>
                  <a:srgbClr val="000000"/>
                </a:solidFill>
                <a:latin typeface="Arial" pitchFamily="34" charset="0"/>
              </a:rPr>
            </a:br>
            <a:r>
              <a:rPr lang="fr-FR" altLang="fr-FR" sz="1000" smtClean="0">
                <a:solidFill>
                  <a:srgbClr val="000000"/>
                </a:solidFill>
                <a:latin typeface="Arial" pitchFamily="34" charset="0"/>
              </a:rPr>
              <a:t>Source : ANSP, Nova – Traitements Dares</a:t>
            </a:r>
          </a:p>
        </p:txBody>
      </p:sp>
      <p:pic>
        <p:nvPicPr>
          <p:cNvPr id="6174"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990602"/>
            <a:ext cx="97536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822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2"/>
          </p:nvPr>
        </p:nvSpPr>
        <p:spPr/>
        <p:txBody>
          <a:bodyPr/>
          <a:lstStyle/>
          <a:p>
            <a:fld id="{9893C0BD-4D36-4DBD-AEF7-8CD5F4B5238C}" type="slidenum">
              <a:rPr lang="fr-FR" altLang="fr-FR"/>
              <a:pPr/>
              <a:t>26</a:t>
            </a:fld>
            <a:endParaRPr lang="fr-FR" altLang="fr-FR"/>
          </a:p>
          <a:p>
            <a:r>
              <a:rPr lang="fr-FR" altLang="fr-FR"/>
              <a:t>21/11/2016</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2"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12295"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12296" name="Rectangle 8"/>
          <p:cNvSpPr>
            <a:spLocks noChangeArrowheads="1"/>
          </p:cNvSpPr>
          <p:nvPr/>
        </p:nvSpPr>
        <p:spPr bwMode="auto">
          <a:xfrm>
            <a:off x="4267200" y="40386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rPr>
              <a:t>  </a:t>
            </a:r>
            <a:endParaRPr lang="fr-FR" altLang="fr-FR" sz="600" smtClean="0">
              <a:solidFill>
                <a:srgbClr val="000000"/>
              </a:solidFill>
            </a:endParaRPr>
          </a:p>
          <a:p>
            <a:pPr defTabSz="914400" eaLnBrk="0" fontAlgn="base" hangingPunct="0">
              <a:spcBef>
                <a:spcPct val="0"/>
              </a:spcBef>
              <a:spcAft>
                <a:spcPct val="0"/>
              </a:spcAft>
            </a:pPr>
            <a:endParaRPr lang="fr-FR" altLang="fr-FR" sz="2400" smtClean="0">
              <a:solidFill>
                <a:srgbClr val="000000"/>
              </a:solidFill>
            </a:endParaRPr>
          </a:p>
        </p:txBody>
      </p:sp>
      <p:sp>
        <p:nvSpPr>
          <p:cNvPr id="12297" name="Rectangle 9"/>
          <p:cNvSpPr>
            <a:spLocks noChangeArrowheads="1"/>
          </p:cNvSpPr>
          <p:nvPr/>
        </p:nvSpPr>
        <p:spPr bwMode="auto">
          <a:xfrm>
            <a:off x="0" y="5257804"/>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12298" name="Rectangle 10"/>
          <p:cNvSpPr>
            <a:spLocks noChangeArrowheads="1"/>
          </p:cNvSpPr>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Taux de recours aux services à la personne</a:t>
            </a:r>
          </a:p>
        </p:txBody>
      </p:sp>
      <p:sp>
        <p:nvSpPr>
          <p:cNvPr id="12299" name="Text Box 11"/>
          <p:cNvSpPr txBox="1">
            <a:spLocks noChangeArrowheads="1"/>
          </p:cNvSpPr>
          <p:nvPr/>
        </p:nvSpPr>
        <p:spPr bwMode="auto">
          <a:xfrm>
            <a:off x="508000" y="5562605"/>
            <a:ext cx="3556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000" smtClean="0">
                <a:solidFill>
                  <a:srgbClr val="000000"/>
                </a:solidFill>
                <a:latin typeface="Arial" pitchFamily="34" charset="0"/>
              </a:rPr>
              <a:t>Source : Insee</a:t>
            </a:r>
            <a:r>
              <a:rPr lang="fr-FR" altLang="fr-FR" sz="1000" smtClean="0">
                <a:solidFill>
                  <a:srgbClr val="000000"/>
                </a:solidFill>
                <a:latin typeface="Arial" pitchFamily="34" charset="0"/>
                <a:cs typeface="Arial" pitchFamily="34" charset="0"/>
              </a:rPr>
              <a:t>-DGFIP, RFL 2011</a:t>
            </a:r>
          </a:p>
        </p:txBody>
      </p:sp>
      <p:graphicFrame>
        <p:nvGraphicFramePr>
          <p:cNvPr id="12308" name="Object 20"/>
          <p:cNvGraphicFramePr>
            <a:graphicFrameLocks noChangeAspect="1"/>
          </p:cNvGraphicFramePr>
          <p:nvPr/>
        </p:nvGraphicFramePr>
        <p:xfrm>
          <a:off x="1911351" y="1524000"/>
          <a:ext cx="8369300" cy="2914650"/>
        </p:xfrm>
        <a:graphic>
          <a:graphicData uri="http://schemas.openxmlformats.org/presentationml/2006/ole">
            <mc:AlternateContent xmlns:mc="http://schemas.openxmlformats.org/markup-compatibility/2006">
              <mc:Choice xmlns:v="urn:schemas-microsoft-com:vml" Requires="v">
                <p:oleObj spid="_x0000_s3091" name="Image bitmap" r:id="rId6" imgW="6276190" imgH="2914286" progId="Paint.Picture">
                  <p:embed/>
                </p:oleObj>
              </mc:Choice>
              <mc:Fallback>
                <p:oleObj name="Image bitmap" r:id="rId6" imgW="6276190" imgH="291428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1351" y="1524000"/>
                        <a:ext cx="83693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79307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2"/>
          </p:nvPr>
        </p:nvSpPr>
        <p:spPr/>
        <p:txBody>
          <a:bodyPr/>
          <a:lstStyle/>
          <a:p>
            <a:fld id="{93FC7638-4C20-4267-BAF4-0BED497FB7CC}" type="slidenum">
              <a:rPr lang="fr-FR" altLang="fr-FR"/>
              <a:pPr/>
              <a:t>27</a:t>
            </a:fld>
            <a:endParaRPr lang="fr-FR" altLang="fr-FR"/>
          </a:p>
          <a:p>
            <a:r>
              <a:rPr lang="fr-FR" altLang="fr-FR"/>
              <a:t>21/11/2016</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2" y="6858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20487"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20488" name="Rectangle 8"/>
          <p:cNvSpPr>
            <a:spLocks noChangeArrowheads="1"/>
          </p:cNvSpPr>
          <p:nvPr/>
        </p:nvSpPr>
        <p:spPr bwMode="auto">
          <a:xfrm>
            <a:off x="4267200" y="40386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rPr>
              <a:t>  </a:t>
            </a:r>
            <a:endParaRPr lang="fr-FR" altLang="fr-FR" sz="600" smtClean="0">
              <a:solidFill>
                <a:srgbClr val="000000"/>
              </a:solidFill>
            </a:endParaRPr>
          </a:p>
          <a:p>
            <a:pPr defTabSz="914400" eaLnBrk="0" fontAlgn="base" hangingPunct="0">
              <a:spcBef>
                <a:spcPct val="0"/>
              </a:spcBef>
              <a:spcAft>
                <a:spcPct val="0"/>
              </a:spcAft>
            </a:pPr>
            <a:endParaRPr lang="fr-FR" altLang="fr-FR" sz="2400" smtClean="0">
              <a:solidFill>
                <a:srgbClr val="000000"/>
              </a:solidFill>
            </a:endParaRPr>
          </a:p>
        </p:txBody>
      </p:sp>
      <p:sp>
        <p:nvSpPr>
          <p:cNvPr id="20489" name="Rectangle 9"/>
          <p:cNvSpPr>
            <a:spLocks noChangeArrowheads="1"/>
          </p:cNvSpPr>
          <p:nvPr/>
        </p:nvSpPr>
        <p:spPr bwMode="auto">
          <a:xfrm>
            <a:off x="0" y="5257804"/>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20490" name="Rectangle 10"/>
          <p:cNvSpPr>
            <a:spLocks noChangeArrowheads="1"/>
          </p:cNvSpPr>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Taux de recours aux services à la personne</a:t>
            </a:r>
          </a:p>
        </p:txBody>
      </p:sp>
      <p:sp>
        <p:nvSpPr>
          <p:cNvPr id="20492" name="Text Box 12"/>
          <p:cNvSpPr txBox="1">
            <a:spLocks noChangeArrowheads="1"/>
          </p:cNvSpPr>
          <p:nvPr/>
        </p:nvSpPr>
        <p:spPr bwMode="auto">
          <a:xfrm>
            <a:off x="711200" y="914402"/>
            <a:ext cx="1076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r>
              <a:rPr lang="fr-FR" altLang="fr-FR" sz="2000" smtClean="0">
                <a:solidFill>
                  <a:srgbClr val="000000"/>
                </a:solidFill>
                <a:latin typeface="Arial" pitchFamily="34" charset="0"/>
              </a:rPr>
              <a:t>Selon l'âge de la personne de référence du ménage</a:t>
            </a:r>
          </a:p>
        </p:txBody>
      </p:sp>
      <p:graphicFrame>
        <p:nvGraphicFramePr>
          <p:cNvPr id="20495" name="Object 15"/>
          <p:cNvGraphicFramePr>
            <a:graphicFrameLocks noChangeAspect="1"/>
          </p:cNvGraphicFramePr>
          <p:nvPr/>
        </p:nvGraphicFramePr>
        <p:xfrm>
          <a:off x="2241551" y="2381250"/>
          <a:ext cx="7708900" cy="2095500"/>
        </p:xfrm>
        <a:graphic>
          <a:graphicData uri="http://schemas.openxmlformats.org/presentationml/2006/ole">
            <mc:AlternateContent xmlns:mc="http://schemas.openxmlformats.org/markup-compatibility/2006">
              <mc:Choice xmlns:v="urn:schemas-microsoft-com:vml" Requires="v">
                <p:oleObj spid="_x0000_s4115" name="Image bitmap" r:id="rId6" imgW="5780952" imgH="2095793" progId="Paint.Picture">
                  <p:embed/>
                </p:oleObj>
              </mc:Choice>
              <mc:Fallback>
                <p:oleObj name="Image bitmap" r:id="rId6" imgW="5780952" imgH="2095793"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1551" y="2381250"/>
                        <a:ext cx="77089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6" name="Text Box 16"/>
          <p:cNvSpPr txBox="1">
            <a:spLocks noChangeArrowheads="1"/>
          </p:cNvSpPr>
          <p:nvPr/>
        </p:nvSpPr>
        <p:spPr bwMode="auto">
          <a:xfrm>
            <a:off x="508000" y="5562605"/>
            <a:ext cx="3556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000" smtClean="0">
                <a:solidFill>
                  <a:srgbClr val="000000"/>
                </a:solidFill>
                <a:latin typeface="Arial" pitchFamily="34" charset="0"/>
              </a:rPr>
              <a:t>Source : Insee</a:t>
            </a:r>
            <a:r>
              <a:rPr lang="fr-FR" altLang="fr-FR" sz="1000" smtClean="0">
                <a:solidFill>
                  <a:srgbClr val="000000"/>
                </a:solidFill>
                <a:latin typeface="Arial" pitchFamily="34" charset="0"/>
                <a:cs typeface="Arial" pitchFamily="34" charset="0"/>
              </a:rPr>
              <a:t>-DGFIP, RFL 2011</a:t>
            </a:r>
          </a:p>
        </p:txBody>
      </p:sp>
    </p:spTree>
    <p:extLst>
      <p:ext uri="{BB962C8B-B14F-4D97-AF65-F5344CB8AC3E}">
        <p14:creationId xmlns:p14="http://schemas.microsoft.com/office/powerpoint/2010/main" val="2300023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2"/>
          </p:nvPr>
        </p:nvSpPr>
        <p:spPr/>
        <p:txBody>
          <a:bodyPr/>
          <a:lstStyle/>
          <a:p>
            <a:fld id="{D4D105BE-A4AC-4B03-B751-F2661E707B8A}" type="slidenum">
              <a:rPr lang="fr-FR" altLang="fr-FR"/>
              <a:pPr/>
              <a:t>28</a:t>
            </a:fld>
            <a:endParaRPr lang="fr-FR" altLang="fr-FR"/>
          </a:p>
          <a:p>
            <a:r>
              <a:rPr lang="fr-FR" altLang="fr-FR"/>
              <a:t>21/11/2016</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1" y="5334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21511"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21512" name="Rectangle 8"/>
          <p:cNvSpPr>
            <a:spLocks noChangeArrowheads="1"/>
          </p:cNvSpPr>
          <p:nvPr/>
        </p:nvSpPr>
        <p:spPr bwMode="auto">
          <a:xfrm>
            <a:off x="4267200" y="40386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1000" smtClean="0">
                <a:solidFill>
                  <a:srgbClr val="000000"/>
                </a:solidFill>
              </a:rPr>
              <a:t>  </a:t>
            </a:r>
            <a:endParaRPr lang="fr-FR" altLang="fr-FR" sz="600" smtClean="0">
              <a:solidFill>
                <a:srgbClr val="000000"/>
              </a:solidFill>
            </a:endParaRPr>
          </a:p>
          <a:p>
            <a:pPr defTabSz="914400" eaLnBrk="0" fontAlgn="base" hangingPunct="0">
              <a:spcBef>
                <a:spcPct val="0"/>
              </a:spcBef>
              <a:spcAft>
                <a:spcPct val="0"/>
              </a:spcAft>
            </a:pPr>
            <a:endParaRPr lang="fr-FR" altLang="fr-FR" sz="2400" smtClean="0">
              <a:solidFill>
                <a:srgbClr val="000000"/>
              </a:solidFill>
            </a:endParaRPr>
          </a:p>
        </p:txBody>
      </p:sp>
      <p:sp>
        <p:nvSpPr>
          <p:cNvPr id="21513" name="Rectangle 9"/>
          <p:cNvSpPr>
            <a:spLocks noChangeArrowheads="1"/>
          </p:cNvSpPr>
          <p:nvPr/>
        </p:nvSpPr>
        <p:spPr bwMode="auto">
          <a:xfrm>
            <a:off x="0" y="5257804"/>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21514" name="Rectangle 10"/>
          <p:cNvSpPr>
            <a:spLocks noChangeArrowheads="1"/>
          </p:cNvSpPr>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Taux de recours aux services à la personne</a:t>
            </a:r>
          </a:p>
        </p:txBody>
      </p:sp>
      <p:graphicFrame>
        <p:nvGraphicFramePr>
          <p:cNvPr id="21518" name="Object 14"/>
          <p:cNvGraphicFramePr>
            <a:graphicFrameLocks noChangeAspect="1"/>
          </p:cNvGraphicFramePr>
          <p:nvPr/>
        </p:nvGraphicFramePr>
        <p:xfrm>
          <a:off x="1892300" y="1143000"/>
          <a:ext cx="8407400" cy="4572000"/>
        </p:xfrm>
        <a:graphic>
          <a:graphicData uri="http://schemas.openxmlformats.org/presentationml/2006/ole">
            <mc:AlternateContent xmlns:mc="http://schemas.openxmlformats.org/markup-compatibility/2006">
              <mc:Choice xmlns:v="urn:schemas-microsoft-com:vml" Requires="v">
                <p:oleObj spid="_x0000_s5139" name="Image bitmap" r:id="rId6" imgW="6304762" imgH="4571429" progId="Paint.Picture">
                  <p:embed/>
                </p:oleObj>
              </mc:Choice>
              <mc:Fallback>
                <p:oleObj name="Image bitmap" r:id="rId6" imgW="6304762" imgH="457142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2300" y="1143000"/>
                        <a:ext cx="8407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34050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2"/>
          </p:nvPr>
        </p:nvSpPr>
        <p:spPr/>
        <p:txBody>
          <a:bodyPr/>
          <a:lstStyle/>
          <a:p>
            <a:fld id="{8AA3A5CA-3BAF-4ECD-AB0A-A7091671C594}" type="slidenum">
              <a:rPr lang="fr-FR" altLang="fr-FR"/>
              <a:pPr/>
              <a:t>29</a:t>
            </a:fld>
            <a:endParaRPr lang="fr-FR" altLang="fr-FR"/>
          </a:p>
          <a:p>
            <a:r>
              <a:rPr lang="fr-FR" altLang="fr-FR"/>
              <a:t>21/11/2016</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5943605"/>
            <a:ext cx="93556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6137280"/>
            <a:ext cx="7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1" y="533405"/>
            <a:ext cx="11036300"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Text Box 6"/>
          <p:cNvSpPr txBox="1">
            <a:spLocks noChangeArrowheads="1"/>
          </p:cNvSpPr>
          <p:nvPr/>
        </p:nvSpPr>
        <p:spPr bwMode="auto">
          <a:xfrm>
            <a:off x="1320800" y="6248400"/>
            <a:ext cx="873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1200" i="1" smtClean="0">
                <a:solidFill>
                  <a:srgbClr val="000099"/>
                </a:solidFill>
                <a:latin typeface="Arial" pitchFamily="34" charset="0"/>
              </a:rPr>
              <a:t>Les services à la personne en Hauts-de-France</a:t>
            </a:r>
          </a:p>
        </p:txBody>
      </p:sp>
      <p:sp>
        <p:nvSpPr>
          <p:cNvPr id="22535" name="Rectangle 7"/>
          <p:cNvSpPr>
            <a:spLocks noChangeArrowheads="1"/>
          </p:cNvSpPr>
          <p:nvPr/>
        </p:nvSpPr>
        <p:spPr bwMode="auto">
          <a:xfrm>
            <a:off x="406400" y="152400"/>
            <a:ext cx="1117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endParaRPr lang="fr-FR" altLang="fr-FR" sz="3200" smtClean="0">
              <a:solidFill>
                <a:srgbClr val="000000"/>
              </a:solidFill>
            </a:endParaRPr>
          </a:p>
        </p:txBody>
      </p:sp>
      <p:sp>
        <p:nvSpPr>
          <p:cNvPr id="22537" name="Rectangle 9"/>
          <p:cNvSpPr>
            <a:spLocks noChangeArrowheads="1"/>
          </p:cNvSpPr>
          <p:nvPr/>
        </p:nvSpPr>
        <p:spPr bwMode="auto">
          <a:xfrm>
            <a:off x="0" y="5257804"/>
            <a:ext cx="12192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altLang="fr-FR" sz="600" smtClean="0">
                <a:solidFill>
                  <a:srgbClr val="000000"/>
                </a:solidFill>
              </a:rPr>
              <a:t> </a:t>
            </a:r>
            <a:endParaRPr lang="fr-FR" altLang="fr-FR" sz="2400" smtClean="0">
              <a:solidFill>
                <a:srgbClr val="000000"/>
              </a:solidFill>
            </a:endParaRP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r>
              <a:rPr lang="fr-FR" altLang="fr-FR" sz="1200" smtClean="0">
                <a:solidFill>
                  <a:srgbClr val="000000"/>
                </a:solidFill>
              </a:rPr>
              <a:t> </a:t>
            </a:r>
          </a:p>
          <a:p>
            <a:pPr defTabSz="914400" eaLnBrk="0" fontAlgn="base" hangingPunct="0">
              <a:spcBef>
                <a:spcPct val="0"/>
              </a:spcBef>
              <a:spcAft>
                <a:spcPct val="0"/>
              </a:spcAft>
            </a:pPr>
            <a:endParaRPr lang="fr-FR" altLang="fr-FR" sz="2400" smtClean="0">
              <a:solidFill>
                <a:srgbClr val="000000"/>
              </a:solidFill>
            </a:endParaRPr>
          </a:p>
        </p:txBody>
      </p:sp>
      <p:sp>
        <p:nvSpPr>
          <p:cNvPr id="22538" name="Rectangle 10"/>
          <p:cNvSpPr>
            <a:spLocks noChangeArrowheads="1"/>
          </p:cNvSpPr>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4400">
                <a:solidFill>
                  <a:schemeClr val="tx2"/>
                </a:solidFill>
                <a:latin typeface="Times New Roman" pitchFamily="18" charset="0"/>
                <a:cs typeface="Times New Roman" pitchFamily="18" charset="0"/>
              </a:defRPr>
            </a:lvl1pPr>
            <a:lvl2pPr algn="ctr">
              <a:defRPr sz="4400">
                <a:solidFill>
                  <a:schemeClr val="tx2"/>
                </a:solidFill>
                <a:latin typeface="Times New Roman" pitchFamily="18" charset="0"/>
                <a:cs typeface="Times New Roman" pitchFamily="18" charset="0"/>
              </a:defRPr>
            </a:lvl2pPr>
            <a:lvl3pPr algn="ctr">
              <a:defRPr sz="4400">
                <a:solidFill>
                  <a:schemeClr val="tx2"/>
                </a:solidFill>
                <a:latin typeface="Times New Roman" pitchFamily="18" charset="0"/>
                <a:cs typeface="Times New Roman" pitchFamily="18" charset="0"/>
              </a:defRPr>
            </a:lvl3pPr>
            <a:lvl4pPr algn="ctr">
              <a:defRPr sz="4400">
                <a:solidFill>
                  <a:schemeClr val="tx2"/>
                </a:solidFill>
                <a:latin typeface="Times New Roman" pitchFamily="18" charset="0"/>
                <a:cs typeface="Times New Roman" pitchFamily="18" charset="0"/>
              </a:defRPr>
            </a:lvl4pPr>
            <a:lvl5pPr algn="ctr">
              <a:defRPr sz="4400">
                <a:solidFill>
                  <a:schemeClr val="tx2"/>
                </a:solidFill>
                <a:latin typeface="Times New Roman" pitchFamily="18" charset="0"/>
                <a:cs typeface="Times New Roman" pitchFamily="18" charset="0"/>
              </a:defRPr>
            </a:lvl5pPr>
            <a:lvl6pPr marL="457200" algn="ctr" fontAlgn="base">
              <a:spcBef>
                <a:spcPct val="0"/>
              </a:spcBef>
              <a:spcAft>
                <a:spcPct val="0"/>
              </a:spcAft>
              <a:defRPr sz="4400">
                <a:solidFill>
                  <a:schemeClr val="tx2"/>
                </a:solidFill>
                <a:latin typeface="Times New Roman" pitchFamily="18" charset="0"/>
                <a:cs typeface="Times New Roman" pitchFamily="18" charset="0"/>
              </a:defRPr>
            </a:lvl6pPr>
            <a:lvl7pPr marL="914400" algn="ctr" fontAlgn="base">
              <a:spcBef>
                <a:spcPct val="0"/>
              </a:spcBef>
              <a:spcAft>
                <a:spcPct val="0"/>
              </a:spcAft>
              <a:defRPr sz="4400">
                <a:solidFill>
                  <a:schemeClr val="tx2"/>
                </a:solidFill>
                <a:latin typeface="Times New Roman" pitchFamily="18" charset="0"/>
                <a:cs typeface="Times New Roman" pitchFamily="18" charset="0"/>
              </a:defRPr>
            </a:lvl7pPr>
            <a:lvl8pPr marL="1371600" algn="ctr" fontAlgn="base">
              <a:spcBef>
                <a:spcPct val="0"/>
              </a:spcBef>
              <a:spcAft>
                <a:spcPct val="0"/>
              </a:spcAft>
              <a:defRPr sz="4400">
                <a:solidFill>
                  <a:schemeClr val="tx2"/>
                </a:solidFill>
                <a:latin typeface="Times New Roman" pitchFamily="18" charset="0"/>
                <a:cs typeface="Times New Roman" pitchFamily="18" charset="0"/>
              </a:defRPr>
            </a:lvl8pPr>
            <a:lvl9pPr marL="1828800" algn="ctr" fontAlgn="base">
              <a:spcBef>
                <a:spcPct val="0"/>
              </a:spcBef>
              <a:spcAft>
                <a:spcPct val="0"/>
              </a:spcAft>
              <a:defRPr sz="4400">
                <a:solidFill>
                  <a:schemeClr val="tx2"/>
                </a:solidFill>
                <a:latin typeface="Times New Roman" pitchFamily="18" charset="0"/>
                <a:cs typeface="Times New Roman" pitchFamily="18" charset="0"/>
              </a:defRPr>
            </a:lvl9pPr>
          </a:lstStyle>
          <a:p>
            <a:pPr defTabSz="914400" fontAlgn="base">
              <a:spcBef>
                <a:spcPct val="0"/>
              </a:spcBef>
              <a:spcAft>
                <a:spcPct val="0"/>
              </a:spcAft>
            </a:pPr>
            <a:r>
              <a:rPr lang="fr-FR" altLang="fr-FR" sz="2400" smtClean="0">
                <a:solidFill>
                  <a:srgbClr val="000099"/>
                </a:solidFill>
                <a:latin typeface="Arial" pitchFamily="34" charset="0"/>
              </a:rPr>
              <a:t>Pour en savoir plus</a:t>
            </a:r>
          </a:p>
        </p:txBody>
      </p:sp>
      <p:sp>
        <p:nvSpPr>
          <p:cNvPr id="22540" name="Text Box 12"/>
          <p:cNvSpPr txBox="1">
            <a:spLocks noChangeArrowheads="1"/>
          </p:cNvSpPr>
          <p:nvPr/>
        </p:nvSpPr>
        <p:spPr bwMode="auto">
          <a:xfrm>
            <a:off x="914400" y="1524000"/>
            <a:ext cx="103632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914400" fontAlgn="base">
              <a:spcBef>
                <a:spcPct val="50000"/>
              </a:spcBef>
              <a:spcAft>
                <a:spcPct val="0"/>
              </a:spcAft>
              <a:buFontTx/>
              <a:buChar char="•"/>
            </a:pPr>
            <a:r>
              <a:rPr lang="fr-FR" altLang="fr-FR" smtClean="0">
                <a:solidFill>
                  <a:srgbClr val="000000"/>
                </a:solidFill>
                <a:latin typeface="Arial" pitchFamily="34" charset="0"/>
              </a:rPr>
              <a:t>« Un ménage nordiste sur huit fait appel aux services à la personne » - Insee Analyses Nord-Pas-de-Calais N° 20 - juin 2015 </a:t>
            </a:r>
          </a:p>
          <a:p>
            <a:pPr algn="just" defTabSz="914400" fontAlgn="base">
              <a:spcBef>
                <a:spcPct val="50000"/>
              </a:spcBef>
              <a:spcAft>
                <a:spcPct val="0"/>
              </a:spcAft>
              <a:buFontTx/>
              <a:buChar char="•"/>
            </a:pPr>
            <a:endParaRPr lang="fr-FR" altLang="fr-FR" smtClean="0">
              <a:solidFill>
                <a:srgbClr val="000000"/>
              </a:solidFill>
              <a:latin typeface="Arial" pitchFamily="34" charset="0"/>
            </a:endParaRPr>
          </a:p>
          <a:p>
            <a:pPr algn="just" defTabSz="914400" fontAlgn="base">
              <a:spcBef>
                <a:spcPct val="50000"/>
              </a:spcBef>
              <a:spcAft>
                <a:spcPct val="0"/>
              </a:spcAft>
              <a:buFontTx/>
              <a:buChar char="•"/>
            </a:pPr>
            <a:r>
              <a:rPr lang="fr-FR" altLang="fr-FR" smtClean="0">
                <a:solidFill>
                  <a:srgbClr val="000000"/>
                </a:solidFill>
                <a:latin typeface="Arial" pitchFamily="34" charset="0"/>
              </a:rPr>
              <a:t>« Les services à la personne » - Insee Première N° 1461 - juillet 2013 </a:t>
            </a:r>
          </a:p>
          <a:p>
            <a:pPr algn="just" defTabSz="914400" fontAlgn="base">
              <a:spcBef>
                <a:spcPct val="50000"/>
              </a:spcBef>
              <a:spcAft>
                <a:spcPct val="0"/>
              </a:spcAft>
              <a:buFontTx/>
              <a:buChar char="•"/>
            </a:pPr>
            <a:endParaRPr lang="fr-FR" altLang="fr-FR" smtClean="0">
              <a:solidFill>
                <a:srgbClr val="000000"/>
              </a:solidFill>
              <a:latin typeface="Arial" pitchFamily="34" charset="0"/>
            </a:endParaRPr>
          </a:p>
          <a:p>
            <a:pPr algn="just" defTabSz="914400" fontAlgn="base">
              <a:spcBef>
                <a:spcPct val="50000"/>
              </a:spcBef>
              <a:spcAft>
                <a:spcPct val="0"/>
              </a:spcAft>
              <a:buFontTx/>
              <a:buChar char="•"/>
            </a:pPr>
            <a:r>
              <a:rPr lang="fr-FR" altLang="fr-FR" smtClean="0">
                <a:solidFill>
                  <a:srgbClr val="000000"/>
                </a:solidFill>
                <a:latin typeface="Arial" pitchFamily="34" charset="0"/>
              </a:rPr>
              <a:t>« Les services à la personne en Picardie - Un potentiel d'emplois d'ici 2020 » - Insee Picardie Analyses n°62 – 2011</a:t>
            </a:r>
          </a:p>
          <a:p>
            <a:pPr algn="just" defTabSz="914400" fontAlgn="base">
              <a:spcBef>
                <a:spcPct val="50000"/>
              </a:spcBef>
              <a:spcAft>
                <a:spcPct val="0"/>
              </a:spcAft>
              <a:buFontTx/>
              <a:buChar char="•"/>
            </a:pPr>
            <a:endParaRPr lang="fr-FR" altLang="fr-FR" smtClean="0">
              <a:solidFill>
                <a:srgbClr val="000000"/>
              </a:solidFill>
              <a:latin typeface="Arial" pitchFamily="34" charset="0"/>
            </a:endParaRPr>
          </a:p>
          <a:p>
            <a:pPr algn="just" defTabSz="914400" fontAlgn="base">
              <a:spcBef>
                <a:spcPct val="50000"/>
              </a:spcBef>
              <a:spcAft>
                <a:spcPct val="0"/>
              </a:spcAft>
              <a:buFontTx/>
              <a:buChar char="•"/>
            </a:pPr>
            <a:r>
              <a:rPr lang="fr-FR" altLang="fr-FR" smtClean="0">
                <a:solidFill>
                  <a:srgbClr val="000000"/>
                </a:solidFill>
                <a:latin typeface="Arial" pitchFamily="34" charset="0"/>
              </a:rPr>
              <a:t>« Services à la personne : un secteur économique en croissance, des emplois morcelés » - Pages de Profils n°80 - octobre 2010 </a:t>
            </a:r>
          </a:p>
        </p:txBody>
      </p:sp>
    </p:spTree>
    <p:extLst>
      <p:ext uri="{BB962C8B-B14F-4D97-AF65-F5344CB8AC3E}">
        <p14:creationId xmlns:p14="http://schemas.microsoft.com/office/powerpoint/2010/main" val="157468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331" y="526095"/>
            <a:ext cx="10058400" cy="839245"/>
          </a:xfrm>
        </p:spPr>
        <p:txBody>
          <a:bodyPr>
            <a:normAutofit/>
          </a:bodyPr>
          <a:lstStyle/>
          <a:p>
            <a:pPr algn="ctr"/>
            <a:r>
              <a:rPr lang="fr-FR" sz="4000" dirty="0">
                <a:solidFill>
                  <a:srgbClr val="935AA0"/>
                </a:solidFill>
              </a:rPr>
              <a:t>« INNOV’ EN SAP » </a:t>
            </a:r>
            <a:r>
              <a:rPr lang="fr-FR" sz="4000" dirty="0" smtClean="0">
                <a:solidFill>
                  <a:srgbClr val="935AA0"/>
                </a:solidFill>
              </a:rPr>
              <a:t>- 21 Novembre 2016</a:t>
            </a:r>
            <a:endParaRPr lang="fr-FR" sz="4000"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a:p>
        </p:txBody>
      </p:sp>
      <p:grpSp>
        <p:nvGrpSpPr>
          <p:cNvPr id="8" name="Groupe 7"/>
          <p:cNvGrpSpPr/>
          <p:nvPr/>
        </p:nvGrpSpPr>
        <p:grpSpPr>
          <a:xfrm>
            <a:off x="2480156" y="2028708"/>
            <a:ext cx="7216609" cy="3044331"/>
            <a:chOff x="3913464" y="2550471"/>
            <a:chExt cx="4177558" cy="1956059"/>
          </a:xfrm>
        </p:grpSpPr>
        <p:sp>
          <p:nvSpPr>
            <p:cNvPr id="9" name="Rectangle 8"/>
            <p:cNvSpPr/>
            <p:nvPr/>
          </p:nvSpPr>
          <p:spPr>
            <a:xfrm>
              <a:off x="3921651" y="2550471"/>
              <a:ext cx="4169371" cy="1956059"/>
            </a:xfrm>
            <a:prstGeom prst="rect">
              <a:avLst/>
            </a:prstGeom>
            <a:solidFill>
              <a:srgbClr val="935AA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0" name="ZoneTexte 9"/>
            <p:cNvSpPr txBox="1"/>
            <p:nvPr/>
          </p:nvSpPr>
          <p:spPr>
            <a:xfrm>
              <a:off x="3913464" y="2550471"/>
              <a:ext cx="4018970" cy="1671023"/>
            </a:xfrm>
            <a:prstGeom prst="rect">
              <a:avLst/>
            </a:prstGeom>
            <a:noFill/>
          </p:spPr>
          <p:txBody>
            <a:bodyPr wrap="square" rtlCol="0">
              <a:spAutoFit/>
            </a:bodyPr>
            <a:lstStyle/>
            <a:p>
              <a:pPr algn="ctr"/>
              <a:r>
                <a:rPr lang="fr-FR" sz="4000" b="1" dirty="0" smtClean="0">
                  <a:solidFill>
                    <a:schemeClr val="bg1"/>
                  </a:solidFill>
                </a:rPr>
                <a:t>Jean-François BENEVISE</a:t>
              </a:r>
            </a:p>
            <a:p>
              <a:pPr algn="ctr">
                <a:spcBef>
                  <a:spcPts val="1200"/>
                </a:spcBef>
              </a:pPr>
              <a:r>
                <a:rPr lang="fr-FR" sz="3200" dirty="0" smtClean="0">
                  <a:solidFill>
                    <a:schemeClr val="bg1"/>
                  </a:solidFill>
                </a:rPr>
                <a:t>Directeur Régional</a:t>
              </a:r>
            </a:p>
            <a:p>
              <a:pPr algn="ctr">
                <a:spcBef>
                  <a:spcPts val="3000"/>
                </a:spcBef>
              </a:pPr>
              <a:r>
                <a:rPr lang="fr-FR" sz="4000" b="1" dirty="0" err="1" smtClean="0">
                  <a:solidFill>
                    <a:schemeClr val="bg1"/>
                  </a:solidFill>
                </a:rPr>
                <a:t>Direccte</a:t>
              </a:r>
              <a:r>
                <a:rPr lang="fr-FR" sz="4000" b="1" dirty="0" smtClean="0">
                  <a:solidFill>
                    <a:schemeClr val="bg1"/>
                  </a:solidFill>
                </a:rPr>
                <a:t> </a:t>
              </a:r>
              <a:r>
                <a:rPr lang="fr-FR" sz="4000" b="1" cap="all" dirty="0" smtClean="0">
                  <a:solidFill>
                    <a:schemeClr val="bg1"/>
                  </a:solidFill>
                </a:rPr>
                <a:t>Hauts-de-France</a:t>
              </a:r>
            </a:p>
            <a:p>
              <a:pPr algn="ctr"/>
              <a:endParaRPr lang="fr-FR" sz="1600" dirty="0" smtClean="0">
                <a:solidFill>
                  <a:schemeClr val="bg1"/>
                </a:solidFill>
              </a:endParaRPr>
            </a:p>
          </p:txBody>
        </p:sp>
      </p:grpSp>
    </p:spTree>
    <p:extLst>
      <p:ext uri="{BB962C8B-B14F-4D97-AF65-F5344CB8AC3E}">
        <p14:creationId xmlns:p14="http://schemas.microsoft.com/office/powerpoint/2010/main" val="2525596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8060" y="433136"/>
            <a:ext cx="10276353" cy="753903"/>
          </a:xfrm>
        </p:spPr>
        <p:txBody>
          <a:bodyPr>
            <a:normAutofit/>
          </a:bodyPr>
          <a:lstStyle/>
          <a:p>
            <a:pPr algn="ctr">
              <a:lnSpc>
                <a:spcPct val="100000"/>
              </a:lnSpc>
            </a:pPr>
            <a:r>
              <a:rPr lang="fr-FR" sz="4000" b="1" dirty="0" smtClean="0">
                <a:solidFill>
                  <a:schemeClr val="accent1"/>
                </a:solidFill>
              </a:rPr>
              <a:t>la </a:t>
            </a:r>
            <a:r>
              <a:rPr lang="fr-FR" sz="4000" b="1" dirty="0" err="1" smtClean="0">
                <a:solidFill>
                  <a:schemeClr val="accent1"/>
                </a:solidFill>
              </a:rPr>
              <a:t>Silver</a:t>
            </a:r>
            <a:r>
              <a:rPr lang="fr-FR" sz="4000" b="1" dirty="0" smtClean="0">
                <a:solidFill>
                  <a:schemeClr val="accent1"/>
                </a:solidFill>
              </a:rPr>
              <a:t> </a:t>
            </a:r>
            <a:r>
              <a:rPr lang="fr-FR" sz="4000" b="1" cap="all" dirty="0" smtClean="0">
                <a:solidFill>
                  <a:schemeClr val="accent1"/>
                </a:solidFill>
              </a:rPr>
              <a:t>é</a:t>
            </a:r>
            <a:r>
              <a:rPr lang="fr-FR" sz="4000" b="1" dirty="0" smtClean="0">
                <a:solidFill>
                  <a:schemeClr val="accent1"/>
                </a:solidFill>
              </a:rPr>
              <a:t>conomie </a:t>
            </a:r>
            <a:r>
              <a:rPr lang="fr-FR" sz="4000" b="1" dirty="0" smtClean="0">
                <a:solidFill>
                  <a:schemeClr val="accent1"/>
                </a:solidFill>
              </a:rPr>
              <a:t> en </a:t>
            </a:r>
            <a:r>
              <a:rPr lang="fr-FR" sz="4000" b="1" dirty="0" smtClean="0">
                <a:solidFill>
                  <a:schemeClr val="accent1"/>
                </a:solidFill>
              </a:rPr>
              <a:t>Hauts-de-France </a:t>
            </a:r>
            <a:endParaRPr lang="fr-FR" sz="4000" b="1" dirty="0">
              <a:solidFill>
                <a:schemeClr val="accent1"/>
              </a:solidFill>
            </a:endParaRPr>
          </a:p>
        </p:txBody>
      </p:sp>
      <p:sp>
        <p:nvSpPr>
          <p:cNvPr id="3" name="Espace réservé du contenu 2"/>
          <p:cNvSpPr>
            <a:spLocks noGrp="1"/>
          </p:cNvSpPr>
          <p:nvPr>
            <p:ph idx="1"/>
          </p:nvPr>
        </p:nvSpPr>
        <p:spPr>
          <a:xfrm>
            <a:off x="1122332" y="2016690"/>
            <a:ext cx="10058400" cy="3770335"/>
          </a:xfrm>
        </p:spPr>
        <p:txBody>
          <a:bodyPr>
            <a:normAutofit fontScale="92500" lnSpcReduction="10000"/>
          </a:bodyPr>
          <a:lstStyle/>
          <a:p>
            <a:endParaRPr lang="fr-FR" dirty="0" smtClean="0"/>
          </a:p>
          <a:p>
            <a:pPr marL="0" indent="0" algn="ctr">
              <a:lnSpc>
                <a:spcPct val="100000"/>
              </a:lnSpc>
              <a:spcBef>
                <a:spcPts val="0"/>
              </a:spcBef>
              <a:spcAft>
                <a:spcPts val="0"/>
              </a:spcAft>
              <a:buNone/>
            </a:pPr>
            <a:endParaRPr lang="fr-FR" sz="1400" b="1" dirty="0" smtClean="0"/>
          </a:p>
          <a:p>
            <a:pPr marL="0" indent="0" algn="ctr">
              <a:lnSpc>
                <a:spcPct val="120000"/>
              </a:lnSpc>
              <a:spcBef>
                <a:spcPts val="0"/>
              </a:spcBef>
              <a:spcAft>
                <a:spcPts val="0"/>
              </a:spcAft>
              <a:buNone/>
            </a:pPr>
            <a:r>
              <a:rPr lang="fr-FR" sz="5200" b="1" dirty="0" smtClean="0"/>
              <a:t>Vincent BONJOUR</a:t>
            </a:r>
          </a:p>
          <a:p>
            <a:pPr marL="0" indent="0" algn="ctr">
              <a:lnSpc>
                <a:spcPct val="120000"/>
              </a:lnSpc>
              <a:spcBef>
                <a:spcPts val="0"/>
              </a:spcBef>
              <a:spcAft>
                <a:spcPts val="0"/>
              </a:spcAft>
              <a:buNone/>
            </a:pPr>
            <a:r>
              <a:rPr lang="fr-FR" sz="4500" dirty="0" smtClean="0"/>
              <a:t>Chef de projets</a:t>
            </a:r>
            <a:endParaRPr lang="fr-FR" sz="4500" dirty="0"/>
          </a:p>
          <a:p>
            <a:pPr marL="0" indent="0" algn="ctr">
              <a:lnSpc>
                <a:spcPct val="100000"/>
              </a:lnSpc>
              <a:spcBef>
                <a:spcPts val="0"/>
              </a:spcBef>
              <a:spcAft>
                <a:spcPts val="0"/>
              </a:spcAft>
              <a:buNone/>
            </a:pPr>
            <a:endParaRPr lang="fr-FR" sz="3200" dirty="0"/>
          </a:p>
          <a:p>
            <a:pPr marL="0" indent="0" algn="ctr">
              <a:buNone/>
            </a:pPr>
            <a:endParaRPr lang="fr-FR" sz="2800" dirty="0"/>
          </a:p>
          <a:p>
            <a:pPr marL="0" indent="0" algn="ctr">
              <a:lnSpc>
                <a:spcPct val="120000"/>
              </a:lnSpc>
              <a:spcBef>
                <a:spcPts val="0"/>
              </a:spcBef>
              <a:spcAft>
                <a:spcPts val="0"/>
              </a:spcAft>
              <a:buNone/>
            </a:pPr>
            <a:r>
              <a:rPr lang="fr-FR" sz="5200" b="1" cap="all" dirty="0" smtClean="0"/>
              <a:t>INSEE</a:t>
            </a:r>
            <a:endParaRPr lang="fr-FR" sz="5200" b="1" cap="all" dirty="0"/>
          </a:p>
          <a:p>
            <a:endParaRPr lang="fr-FR" dirty="0" smtClean="0"/>
          </a:p>
          <a:p>
            <a:endParaRPr lang="fr-FR" dirty="0"/>
          </a:p>
          <a:p>
            <a:endParaRPr lang="fr-FR" dirty="0" smtClean="0"/>
          </a:p>
          <a:p>
            <a:pPr marL="0" indent="0">
              <a:buNone/>
            </a:pPr>
            <a:endParaRPr lang="fr-FR" dirty="0"/>
          </a:p>
        </p:txBody>
      </p:sp>
    </p:spTree>
    <p:extLst>
      <p:ext uri="{BB962C8B-B14F-4D97-AF65-F5344CB8AC3E}">
        <p14:creationId xmlns:p14="http://schemas.microsoft.com/office/powerpoint/2010/main" val="1273193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028"/>
          <p:cNvSpPr>
            <a:spLocks noGrp="1" noChangeArrowheads="1"/>
          </p:cNvSpPr>
          <p:nvPr>
            <p:ph type="dt" sz="half" idx="2"/>
          </p:nvPr>
        </p:nvSpPr>
        <p:spPr/>
        <p:txBody>
          <a:bodyPr/>
          <a:lstStyle/>
          <a:p>
            <a:r>
              <a:rPr lang="fr-FR" altLang="fr-FR"/>
              <a:t>21/11/2016</a:t>
            </a:r>
          </a:p>
        </p:txBody>
      </p:sp>
      <p:sp>
        <p:nvSpPr>
          <p:cNvPr id="2050" name="Rectangle 2"/>
          <p:cNvSpPr>
            <a:spLocks noGrp="1" noChangeArrowheads="1"/>
          </p:cNvSpPr>
          <p:nvPr>
            <p:ph type="ctrTitle"/>
          </p:nvPr>
        </p:nvSpPr>
        <p:spPr/>
        <p:txBody>
          <a:bodyPr/>
          <a:lstStyle/>
          <a:p>
            <a:r>
              <a:rPr lang="fr-FR" altLang="fr-FR" sz="2400" i="0">
                <a:solidFill>
                  <a:srgbClr val="003399"/>
                </a:solidFill>
                <a:latin typeface="Arial" pitchFamily="34" charset="0"/>
              </a:rPr>
              <a:t>La Silver économie en région </a:t>
            </a:r>
            <a:br>
              <a:rPr lang="fr-FR" altLang="fr-FR" sz="2400" i="0">
                <a:solidFill>
                  <a:srgbClr val="003399"/>
                </a:solidFill>
                <a:latin typeface="Arial" pitchFamily="34" charset="0"/>
              </a:rPr>
            </a:br>
            <a:r>
              <a:rPr lang="fr-FR" altLang="fr-FR" sz="2400" i="0">
                <a:solidFill>
                  <a:srgbClr val="003399"/>
                </a:solidFill>
                <a:latin typeface="Arial" pitchFamily="34" charset="0"/>
              </a:rPr>
              <a:t>Hauts de France</a:t>
            </a:r>
          </a:p>
        </p:txBody>
      </p:sp>
      <p:sp>
        <p:nvSpPr>
          <p:cNvPr id="2051" name="Rectangle 3"/>
          <p:cNvSpPr>
            <a:spLocks noGrp="1" noChangeArrowheads="1"/>
          </p:cNvSpPr>
          <p:nvPr>
            <p:ph type="subTitle" idx="1"/>
          </p:nvPr>
        </p:nvSpPr>
        <p:spPr/>
        <p:txBody>
          <a:bodyPr/>
          <a:lstStyle/>
          <a:p>
            <a:endParaRPr lang="fr-FR" altLang="fr-FR"/>
          </a:p>
          <a:p>
            <a:endParaRPr lang="fr-FR" altLang="fr-FR"/>
          </a:p>
        </p:txBody>
      </p:sp>
    </p:spTree>
    <p:extLst>
      <p:ext uri="{BB962C8B-B14F-4D97-AF65-F5344CB8AC3E}">
        <p14:creationId xmlns:p14="http://schemas.microsoft.com/office/powerpoint/2010/main" val="1138604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EDA4BBA5-296D-4710-AEA6-EE0D46A29611}" type="slidenum">
              <a:rPr lang="fr-FR" altLang="fr-FR">
                <a:solidFill>
                  <a:srgbClr val="FFFFFF"/>
                </a:solidFill>
              </a:rPr>
              <a:pPr/>
              <a:t>32</a:t>
            </a:fld>
            <a:endParaRPr lang="fr-FR" altLang="fr-FR">
              <a:solidFill>
                <a:srgbClr val="FFFFFF"/>
              </a:solidFill>
            </a:endParaRPr>
          </a:p>
        </p:txBody>
      </p:sp>
      <p:sp>
        <p:nvSpPr>
          <p:cNvPr id="89090" name="Rectangle 1026"/>
          <p:cNvSpPr>
            <a:spLocks noGrp="1" noChangeArrowheads="1"/>
          </p:cNvSpPr>
          <p:nvPr>
            <p:ph type="title"/>
          </p:nvPr>
        </p:nvSpPr>
        <p:spPr>
          <a:xfrm>
            <a:off x="609600" y="152400"/>
            <a:ext cx="10363200" cy="381000"/>
          </a:xfrm>
        </p:spPr>
        <p:txBody>
          <a:bodyPr/>
          <a:lstStyle/>
          <a:p>
            <a:r>
              <a:rPr lang="fr-FR" altLang="fr-FR"/>
              <a:t>Plan de la présentation</a:t>
            </a:r>
          </a:p>
        </p:txBody>
      </p:sp>
      <p:sp>
        <p:nvSpPr>
          <p:cNvPr id="89091" name="Rectangle 1027"/>
          <p:cNvSpPr>
            <a:spLocks noGrp="1" noChangeArrowheads="1"/>
          </p:cNvSpPr>
          <p:nvPr>
            <p:ph type="body" idx="1"/>
          </p:nvPr>
        </p:nvSpPr>
        <p:spPr>
          <a:xfrm>
            <a:off x="0" y="1295400"/>
            <a:ext cx="11277600" cy="4800600"/>
          </a:xfrm>
        </p:spPr>
        <p:txBody>
          <a:bodyPr/>
          <a:lstStyle/>
          <a:p>
            <a:pPr>
              <a:lnSpc>
                <a:spcPct val="80000"/>
              </a:lnSpc>
            </a:pPr>
            <a:r>
              <a:rPr lang="fr-FR" altLang="fr-FR" sz="2000"/>
              <a:t>1. Quelle définition de la « Silver économie » ?</a:t>
            </a:r>
          </a:p>
          <a:p>
            <a:pPr>
              <a:lnSpc>
                <a:spcPct val="80000"/>
              </a:lnSpc>
            </a:pPr>
            <a:endParaRPr lang="fr-FR" altLang="fr-FR" sz="2000"/>
          </a:p>
          <a:p>
            <a:pPr>
              <a:lnSpc>
                <a:spcPct val="80000"/>
              </a:lnSpc>
            </a:pPr>
            <a:r>
              <a:rPr lang="fr-FR" altLang="fr-FR" sz="2000"/>
              <a:t>2. Du côté de la demande…</a:t>
            </a:r>
          </a:p>
          <a:p>
            <a:pPr lvl="1">
              <a:lnSpc>
                <a:spcPct val="80000"/>
              </a:lnSpc>
            </a:pPr>
            <a:r>
              <a:rPr lang="fr-FR" altLang="fr-FR" sz="2000"/>
              <a:t>La démographie</a:t>
            </a:r>
          </a:p>
          <a:p>
            <a:pPr lvl="1">
              <a:lnSpc>
                <a:spcPct val="80000"/>
              </a:lnSpc>
            </a:pPr>
            <a:r>
              <a:rPr lang="fr-FR" altLang="fr-FR" sz="2000"/>
              <a:t>L’accessibilité</a:t>
            </a:r>
          </a:p>
          <a:p>
            <a:pPr lvl="1">
              <a:lnSpc>
                <a:spcPct val="80000"/>
              </a:lnSpc>
            </a:pPr>
            <a:r>
              <a:rPr lang="fr-FR" altLang="fr-FR" sz="2000"/>
              <a:t>Les revenus</a:t>
            </a:r>
          </a:p>
          <a:p>
            <a:pPr lvl="1">
              <a:lnSpc>
                <a:spcPct val="80000"/>
              </a:lnSpc>
            </a:pPr>
            <a:r>
              <a:rPr lang="fr-FR" altLang="fr-FR" sz="2000"/>
              <a:t>Le patrimoine</a:t>
            </a:r>
          </a:p>
          <a:p>
            <a:pPr lvl="1">
              <a:lnSpc>
                <a:spcPct val="80000"/>
              </a:lnSpc>
            </a:pPr>
            <a:r>
              <a:rPr lang="fr-FR" altLang="fr-FR" sz="2000"/>
              <a:t>La consommation</a:t>
            </a:r>
          </a:p>
          <a:p>
            <a:pPr lvl="1">
              <a:lnSpc>
                <a:spcPct val="80000"/>
              </a:lnSpc>
            </a:pPr>
            <a:r>
              <a:rPr lang="fr-FR" altLang="fr-FR" sz="2000"/>
              <a:t>La demande au travers de secteurs spécifiques</a:t>
            </a:r>
          </a:p>
          <a:p>
            <a:pPr lvl="1">
              <a:lnSpc>
                <a:spcPct val="80000"/>
              </a:lnSpc>
            </a:pPr>
            <a:r>
              <a:rPr lang="fr-FR" altLang="fr-FR" sz="2000"/>
              <a:t>Les besoins des populations vieillissantes et/ou dépendantes</a:t>
            </a:r>
          </a:p>
          <a:p>
            <a:pPr lvl="1">
              <a:lnSpc>
                <a:spcPct val="80000"/>
              </a:lnSpc>
            </a:pPr>
            <a:endParaRPr lang="fr-FR" altLang="fr-FR" sz="2000"/>
          </a:p>
          <a:p>
            <a:pPr>
              <a:lnSpc>
                <a:spcPct val="80000"/>
              </a:lnSpc>
            </a:pPr>
            <a:r>
              <a:rPr lang="fr-FR" altLang="fr-FR" sz="2000"/>
              <a:t>3. Du côté de l’offre</a:t>
            </a:r>
          </a:p>
          <a:p>
            <a:pPr lvl="1">
              <a:lnSpc>
                <a:spcPct val="80000"/>
              </a:lnSpc>
            </a:pPr>
            <a:r>
              <a:rPr lang="fr-FR" altLang="fr-FR" sz="2000"/>
              <a:t>Où sont les entreprises de la SE ?</a:t>
            </a:r>
          </a:p>
          <a:p>
            <a:pPr lvl="1">
              <a:lnSpc>
                <a:spcPct val="80000"/>
              </a:lnSpc>
            </a:pPr>
            <a:r>
              <a:rPr lang="fr-FR" altLang="fr-FR" sz="2000"/>
              <a:t>Analyse des secteurs « ad hoc »</a:t>
            </a:r>
          </a:p>
          <a:p>
            <a:pPr lvl="1">
              <a:lnSpc>
                <a:spcPct val="80000"/>
              </a:lnSpc>
            </a:pPr>
            <a:r>
              <a:rPr lang="fr-FR" altLang="fr-FR" sz="2000"/>
              <a:t>Quid des autres entreprises ?</a:t>
            </a:r>
          </a:p>
        </p:txBody>
      </p:sp>
    </p:spTree>
    <p:extLst>
      <p:ext uri="{BB962C8B-B14F-4D97-AF65-F5344CB8AC3E}">
        <p14:creationId xmlns:p14="http://schemas.microsoft.com/office/powerpoint/2010/main" val="1439563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6A35BBDD-4EB3-4CAF-89E9-A0FC4B27223A}" type="slidenum">
              <a:rPr lang="fr-FR" altLang="fr-FR">
                <a:solidFill>
                  <a:srgbClr val="FFFFFF"/>
                </a:solidFill>
              </a:rPr>
              <a:pPr/>
              <a:t>33</a:t>
            </a:fld>
            <a:endParaRPr lang="fr-FR" altLang="fr-FR">
              <a:solidFill>
                <a:srgbClr val="FFFFFF"/>
              </a:solidFill>
            </a:endParaRPr>
          </a:p>
        </p:txBody>
      </p:sp>
      <p:sp>
        <p:nvSpPr>
          <p:cNvPr id="100354" name="Rectangle 2"/>
          <p:cNvSpPr>
            <a:spLocks noGrp="1" noChangeArrowheads="1"/>
          </p:cNvSpPr>
          <p:nvPr>
            <p:ph type="title"/>
          </p:nvPr>
        </p:nvSpPr>
        <p:spPr>
          <a:xfrm>
            <a:off x="609600" y="161928"/>
            <a:ext cx="10972800" cy="447675"/>
          </a:xfrm>
        </p:spPr>
        <p:txBody>
          <a:bodyPr/>
          <a:lstStyle/>
          <a:p>
            <a:r>
              <a:rPr lang="fr-FR" altLang="fr-FR"/>
              <a:t>La Silver économie en région Hauts de France</a:t>
            </a:r>
          </a:p>
        </p:txBody>
      </p:sp>
      <p:sp>
        <p:nvSpPr>
          <p:cNvPr id="100355" name="Rectangle 3"/>
          <p:cNvSpPr>
            <a:spLocks noGrp="1" noChangeArrowheads="1"/>
          </p:cNvSpPr>
          <p:nvPr>
            <p:ph type="body" idx="1"/>
          </p:nvPr>
        </p:nvSpPr>
        <p:spPr/>
        <p:txBody>
          <a:bodyPr/>
          <a:lstStyle/>
          <a:p>
            <a:pPr algn="ctr"/>
            <a:endParaRPr lang="fr-FR" altLang="fr-FR" sz="4000" b="1" i="1"/>
          </a:p>
          <a:p>
            <a:pPr algn="ctr"/>
            <a:endParaRPr lang="fr-FR" altLang="fr-FR" sz="4000" b="1" i="1"/>
          </a:p>
          <a:p>
            <a:pPr algn="ctr"/>
            <a:r>
              <a:rPr lang="fr-FR" altLang="fr-FR" sz="4000" b="1" i="1"/>
              <a:t>1. Quelle définition donner à la « Silver économie » ?</a:t>
            </a:r>
          </a:p>
        </p:txBody>
      </p:sp>
    </p:spTree>
    <p:extLst>
      <p:ext uri="{BB962C8B-B14F-4D97-AF65-F5344CB8AC3E}">
        <p14:creationId xmlns:p14="http://schemas.microsoft.com/office/powerpoint/2010/main" val="3580334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0863D679-6DC2-43D9-8BA8-70146A008EA7}" type="slidenum">
              <a:rPr lang="fr-FR" altLang="fr-FR">
                <a:solidFill>
                  <a:srgbClr val="FFFFFF"/>
                </a:solidFill>
              </a:rPr>
              <a:pPr/>
              <a:t>34</a:t>
            </a:fld>
            <a:endParaRPr lang="fr-FR" altLang="fr-FR">
              <a:solidFill>
                <a:srgbClr val="FFFFFF"/>
              </a:solidFill>
            </a:endParaRPr>
          </a:p>
        </p:txBody>
      </p:sp>
      <p:sp>
        <p:nvSpPr>
          <p:cNvPr id="83970" name="Rectangle 2"/>
          <p:cNvSpPr>
            <a:spLocks noGrp="1" noChangeArrowheads="1"/>
          </p:cNvSpPr>
          <p:nvPr>
            <p:ph type="title"/>
          </p:nvPr>
        </p:nvSpPr>
        <p:spPr>
          <a:xfrm>
            <a:off x="609600" y="161926"/>
            <a:ext cx="10363200" cy="371475"/>
          </a:xfrm>
        </p:spPr>
        <p:txBody>
          <a:bodyPr/>
          <a:lstStyle/>
          <a:p>
            <a:r>
              <a:rPr lang="fr-FR" altLang="fr-FR"/>
              <a:t>1. Quelle définition de la SE ?</a:t>
            </a:r>
          </a:p>
        </p:txBody>
      </p:sp>
      <p:sp>
        <p:nvSpPr>
          <p:cNvPr id="83971" name="Rectangle 3"/>
          <p:cNvSpPr>
            <a:spLocks noGrp="1" noChangeArrowheads="1"/>
          </p:cNvSpPr>
          <p:nvPr>
            <p:ph type="body" idx="1"/>
          </p:nvPr>
        </p:nvSpPr>
        <p:spPr/>
        <p:txBody>
          <a:bodyPr/>
          <a:lstStyle/>
          <a:p>
            <a:pPr>
              <a:lnSpc>
                <a:spcPct val="80000"/>
              </a:lnSpc>
            </a:pPr>
            <a:r>
              <a:rPr lang="fr-FR" altLang="fr-FR"/>
              <a:t>I. Quelle définition de la Silver Economy ?</a:t>
            </a:r>
          </a:p>
          <a:p>
            <a:pPr lvl="1">
              <a:lnSpc>
                <a:spcPct val="80000"/>
              </a:lnSpc>
            </a:pPr>
            <a:r>
              <a:rPr lang="fr-FR" altLang="fr-FR" i="1"/>
              <a:t>« Une opportunité de croissance pour la France »,</a:t>
            </a:r>
            <a:r>
              <a:rPr lang="fr-FR" altLang="fr-FR"/>
              <a:t> cf. le Commissariat général à la stratégie et à la prospective</a:t>
            </a:r>
          </a:p>
          <a:p>
            <a:pPr lvl="2">
              <a:lnSpc>
                <a:spcPct val="80000"/>
              </a:lnSpc>
            </a:pPr>
            <a:r>
              <a:rPr lang="fr-FR" altLang="fr-FR"/>
              <a:t>Ce rapport décompose cette population des séniors suivant deux axes : le niveau de revenu et l’état de santé</a:t>
            </a:r>
          </a:p>
          <a:p>
            <a:pPr lvl="3">
              <a:lnSpc>
                <a:spcPct val="80000"/>
              </a:lnSpc>
            </a:pPr>
            <a:r>
              <a:rPr lang="fr-FR" altLang="fr-FR"/>
              <a:t>Critères à première vue complexe à appréhender</a:t>
            </a:r>
          </a:p>
          <a:p>
            <a:pPr lvl="1">
              <a:lnSpc>
                <a:spcPct val="80000"/>
              </a:lnSpc>
            </a:pPr>
            <a:r>
              <a:rPr lang="fr-FR" altLang="fr-FR"/>
              <a:t>Défini comme un large éventail de secteurs d’activités bénéficiant aux séniors et visant à améliorer leur qualité d evie</a:t>
            </a:r>
          </a:p>
          <a:p>
            <a:pPr lvl="2">
              <a:lnSpc>
                <a:spcPct val="80000"/>
              </a:lnSpc>
            </a:pPr>
            <a:endParaRPr lang="fr-FR" altLang="fr-FR"/>
          </a:p>
          <a:p>
            <a:pPr lvl="2">
              <a:lnSpc>
                <a:spcPct val="80000"/>
              </a:lnSpc>
            </a:pPr>
            <a:r>
              <a:rPr lang="fr-FR" altLang="fr-FR">
                <a:sym typeface="Wingdings" pitchFamily="2" charset="2"/>
              </a:rPr>
              <a:t> Analyse de la filière suivant l’âge</a:t>
            </a:r>
          </a:p>
          <a:p>
            <a:pPr lvl="2">
              <a:lnSpc>
                <a:spcPct val="80000"/>
              </a:lnSpc>
            </a:pPr>
            <a:endParaRPr lang="fr-FR" altLang="fr-FR">
              <a:sym typeface="Wingdings" pitchFamily="2" charset="2"/>
            </a:endParaRPr>
          </a:p>
          <a:p>
            <a:pPr lvl="1">
              <a:lnSpc>
                <a:spcPct val="80000"/>
              </a:lnSpc>
            </a:pPr>
            <a:r>
              <a:rPr lang="fr-FR" altLang="fr-FR"/>
              <a:t>Qu’est-ce qu’une personne âgée ? Trois possibilités :</a:t>
            </a:r>
          </a:p>
          <a:p>
            <a:pPr lvl="2">
              <a:lnSpc>
                <a:spcPct val="80000"/>
              </a:lnSpc>
            </a:pPr>
            <a:r>
              <a:rPr lang="fr-FR" altLang="fr-FR"/>
              <a:t>- Isoler ce groupe de population uniquement suivant le critère de l’âge</a:t>
            </a:r>
          </a:p>
          <a:p>
            <a:pPr lvl="2">
              <a:lnSpc>
                <a:spcPct val="80000"/>
              </a:lnSpc>
            </a:pPr>
            <a:r>
              <a:rPr lang="fr-FR" altLang="fr-FR"/>
              <a:t>- Suivant le statut des personnes en ciblant les retraités</a:t>
            </a:r>
          </a:p>
          <a:p>
            <a:pPr lvl="2">
              <a:lnSpc>
                <a:spcPct val="80000"/>
              </a:lnSpc>
            </a:pPr>
            <a:r>
              <a:rPr lang="fr-FR" altLang="fr-FR"/>
              <a:t>- Suivant l’état de santé, ou plutôt ses pratiques</a:t>
            </a:r>
          </a:p>
        </p:txBody>
      </p:sp>
    </p:spTree>
    <p:extLst>
      <p:ext uri="{BB962C8B-B14F-4D97-AF65-F5344CB8AC3E}">
        <p14:creationId xmlns:p14="http://schemas.microsoft.com/office/powerpoint/2010/main" val="1088420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3EAADBD2-E9FC-4ABF-BD6D-9FEDB94833B7}" type="slidenum">
              <a:rPr lang="fr-FR" altLang="fr-FR">
                <a:solidFill>
                  <a:srgbClr val="FFFFFF"/>
                </a:solidFill>
              </a:rPr>
              <a:pPr/>
              <a:t>35</a:t>
            </a:fld>
            <a:endParaRPr lang="fr-FR" altLang="fr-FR">
              <a:solidFill>
                <a:srgbClr val="FFFFFF"/>
              </a:solidFill>
            </a:endParaRPr>
          </a:p>
        </p:txBody>
      </p:sp>
      <p:sp>
        <p:nvSpPr>
          <p:cNvPr id="86018" name="Rectangle 2"/>
          <p:cNvSpPr>
            <a:spLocks noGrp="1" noChangeArrowheads="1"/>
          </p:cNvSpPr>
          <p:nvPr>
            <p:ph type="title"/>
          </p:nvPr>
        </p:nvSpPr>
        <p:spPr>
          <a:xfrm>
            <a:off x="609600" y="161926"/>
            <a:ext cx="10363200" cy="371475"/>
          </a:xfrm>
        </p:spPr>
        <p:txBody>
          <a:bodyPr/>
          <a:lstStyle/>
          <a:p>
            <a:r>
              <a:rPr lang="fr-FR" altLang="fr-FR"/>
              <a:t>1. Quelle définition de la SE ?</a:t>
            </a:r>
          </a:p>
        </p:txBody>
      </p:sp>
      <p:sp>
        <p:nvSpPr>
          <p:cNvPr id="86019" name="Rectangle 3"/>
          <p:cNvSpPr>
            <a:spLocks noGrp="1" noChangeArrowheads="1"/>
          </p:cNvSpPr>
          <p:nvPr>
            <p:ph type="body" idx="1"/>
          </p:nvPr>
        </p:nvSpPr>
        <p:spPr/>
        <p:txBody>
          <a:bodyPr/>
          <a:lstStyle/>
          <a:p>
            <a:r>
              <a:rPr lang="fr-FR" altLang="fr-FR" u="sng"/>
              <a:t>Approche selon l’âge :</a:t>
            </a:r>
          </a:p>
          <a:p>
            <a:pPr lvl="1"/>
            <a:endParaRPr lang="fr-FR" altLang="fr-FR" u="sng"/>
          </a:p>
          <a:p>
            <a:pPr lvl="1"/>
            <a:r>
              <a:rPr lang="fr-FR" altLang="fr-FR"/>
              <a:t>Toute approche officielle recensée dans les différents rapports fait implicitement référence à l’âge sans pour autant le préciser, ou en choisissant des normes différentes</a:t>
            </a:r>
          </a:p>
          <a:p>
            <a:pPr lvl="1"/>
            <a:endParaRPr lang="fr-FR" altLang="fr-FR"/>
          </a:p>
          <a:p>
            <a:pPr lvl="1"/>
            <a:r>
              <a:rPr lang="fr-FR" altLang="fr-FR"/>
              <a:t>Fixer un seuil peut poser d’autres questions :</a:t>
            </a:r>
          </a:p>
          <a:p>
            <a:pPr lvl="2"/>
            <a:r>
              <a:rPr lang="fr-FR" altLang="fr-FR"/>
              <a:t>Pour exemple, la population des plus de 60 ans constitue 31% de la population du Limousin, 7% en Guyane, 19% en Ile-de-France et 22% en Nord-Pas-de-Calais</a:t>
            </a:r>
          </a:p>
        </p:txBody>
      </p:sp>
    </p:spTree>
    <p:extLst>
      <p:ext uri="{BB962C8B-B14F-4D97-AF65-F5344CB8AC3E}">
        <p14:creationId xmlns:p14="http://schemas.microsoft.com/office/powerpoint/2010/main" val="698210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85162612-EA06-4CF3-86FC-C9BA20DDE6BA}" type="slidenum">
              <a:rPr lang="fr-FR" altLang="fr-FR">
                <a:solidFill>
                  <a:srgbClr val="FFFFFF"/>
                </a:solidFill>
              </a:rPr>
              <a:pPr/>
              <a:t>36</a:t>
            </a:fld>
            <a:endParaRPr lang="fr-FR" altLang="fr-FR">
              <a:solidFill>
                <a:srgbClr val="FFFFFF"/>
              </a:solidFill>
            </a:endParaRPr>
          </a:p>
        </p:txBody>
      </p:sp>
      <p:sp>
        <p:nvSpPr>
          <p:cNvPr id="87042" name="Rectangle 2"/>
          <p:cNvSpPr>
            <a:spLocks noGrp="1" noChangeArrowheads="1"/>
          </p:cNvSpPr>
          <p:nvPr>
            <p:ph type="title"/>
          </p:nvPr>
        </p:nvSpPr>
        <p:spPr>
          <a:xfrm>
            <a:off x="609600" y="-228600"/>
            <a:ext cx="10363200" cy="755650"/>
          </a:xfrm>
        </p:spPr>
        <p:txBody>
          <a:bodyPr/>
          <a:lstStyle/>
          <a:p>
            <a:r>
              <a:rPr lang="fr-FR" altLang="fr-FR"/>
              <a:t>1. Quelle définition de la SE ?</a:t>
            </a:r>
          </a:p>
        </p:txBody>
      </p:sp>
      <p:sp>
        <p:nvSpPr>
          <p:cNvPr id="87043" name="Rectangle 3"/>
          <p:cNvSpPr>
            <a:spLocks noGrp="1" noChangeArrowheads="1"/>
          </p:cNvSpPr>
          <p:nvPr>
            <p:ph type="body" idx="1"/>
          </p:nvPr>
        </p:nvSpPr>
        <p:spPr/>
        <p:txBody>
          <a:bodyPr/>
          <a:lstStyle/>
          <a:p>
            <a:r>
              <a:rPr lang="fr-FR" altLang="fr-FR" u="sng"/>
              <a:t>Approche par le statut :</a:t>
            </a:r>
          </a:p>
          <a:p>
            <a:endParaRPr lang="fr-FR" altLang="fr-FR" u="sng"/>
          </a:p>
          <a:p>
            <a:pPr lvl="1"/>
            <a:r>
              <a:rPr lang="fr-FR" altLang="fr-FR"/>
              <a:t>Le statut de retraité doit-il  être assimilé au statut de personne âgée ? </a:t>
            </a:r>
          </a:p>
          <a:p>
            <a:pPr lvl="2"/>
            <a:r>
              <a:rPr lang="fr-FR" altLang="fr-FR"/>
              <a:t>Des âges de départs en retraite très disparates :</a:t>
            </a:r>
          </a:p>
          <a:p>
            <a:pPr lvl="3"/>
            <a:r>
              <a:rPr lang="fr-FR" altLang="fr-FR"/>
              <a:t>Selon le RP : 1,5% de retraités parmi les 50-54 ans, 10% pour les 55-59</a:t>
            </a:r>
          </a:p>
          <a:p>
            <a:pPr lvl="3"/>
            <a:r>
              <a:rPr lang="fr-FR" altLang="fr-FR"/>
              <a:t>et 29% à 60 ans</a:t>
            </a:r>
          </a:p>
          <a:p>
            <a:pPr lvl="2"/>
            <a:r>
              <a:rPr lang="fr-FR" altLang="fr-FR"/>
              <a:t>Des populations aussi différentes en âge n’ont pas forcément les mêmes besoins ni comportements</a:t>
            </a:r>
          </a:p>
          <a:p>
            <a:pPr lvl="2"/>
            <a:endParaRPr lang="fr-FR" altLang="fr-FR"/>
          </a:p>
          <a:p>
            <a:pPr lvl="1"/>
            <a:r>
              <a:rPr lang="fr-FR" altLang="fr-FR" i="1">
                <a:sym typeface="Wingdings" pitchFamily="2" charset="2"/>
              </a:rPr>
              <a:t> Le statut de retraité n’est pas vraiment adapté à l’identification des séniors de la silver économie</a:t>
            </a:r>
            <a:endParaRPr lang="fr-FR" altLang="fr-FR" i="1"/>
          </a:p>
        </p:txBody>
      </p:sp>
    </p:spTree>
    <p:extLst>
      <p:ext uri="{BB962C8B-B14F-4D97-AF65-F5344CB8AC3E}">
        <p14:creationId xmlns:p14="http://schemas.microsoft.com/office/powerpoint/2010/main" val="346463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CC51216A-461C-45FC-890B-71D4B2B84299}" type="slidenum">
              <a:rPr lang="fr-FR" altLang="fr-FR">
                <a:solidFill>
                  <a:srgbClr val="FFFFFF"/>
                </a:solidFill>
              </a:rPr>
              <a:pPr/>
              <a:t>37</a:t>
            </a:fld>
            <a:endParaRPr lang="fr-FR" altLang="fr-FR">
              <a:solidFill>
                <a:srgbClr val="FFFFFF"/>
              </a:solidFill>
            </a:endParaRPr>
          </a:p>
        </p:txBody>
      </p:sp>
      <p:sp>
        <p:nvSpPr>
          <p:cNvPr id="88066" name="Rectangle 2"/>
          <p:cNvSpPr>
            <a:spLocks noGrp="1" noChangeArrowheads="1"/>
          </p:cNvSpPr>
          <p:nvPr>
            <p:ph type="title"/>
          </p:nvPr>
        </p:nvSpPr>
        <p:spPr>
          <a:xfrm>
            <a:off x="609600" y="152400"/>
            <a:ext cx="10363200" cy="381000"/>
          </a:xfrm>
        </p:spPr>
        <p:txBody>
          <a:bodyPr/>
          <a:lstStyle/>
          <a:p>
            <a:r>
              <a:rPr lang="fr-FR" altLang="fr-FR"/>
              <a:t>1. Quelle définition de la SE ?</a:t>
            </a:r>
          </a:p>
        </p:txBody>
      </p:sp>
      <p:sp>
        <p:nvSpPr>
          <p:cNvPr id="88067" name="Rectangle 3"/>
          <p:cNvSpPr>
            <a:spLocks noGrp="1" noChangeArrowheads="1"/>
          </p:cNvSpPr>
          <p:nvPr>
            <p:ph type="body" idx="1"/>
          </p:nvPr>
        </p:nvSpPr>
        <p:spPr/>
        <p:txBody>
          <a:bodyPr/>
          <a:lstStyle/>
          <a:p>
            <a:r>
              <a:rPr lang="fr-FR" altLang="fr-FR" u="sng"/>
              <a:t>Approche par la santé :</a:t>
            </a:r>
          </a:p>
          <a:p>
            <a:pPr lvl="1"/>
            <a:endParaRPr lang="fr-FR" altLang="fr-FR"/>
          </a:p>
          <a:p>
            <a:pPr lvl="1"/>
            <a:r>
              <a:rPr lang="fr-FR" altLang="fr-FR"/>
              <a:t>Trois stades dans le vieillissement sont pointés :</a:t>
            </a:r>
          </a:p>
          <a:p>
            <a:pPr lvl="2"/>
            <a:r>
              <a:rPr lang="fr-FR" altLang="fr-FR"/>
              <a:t>Les séniors actifs</a:t>
            </a:r>
          </a:p>
          <a:p>
            <a:pPr lvl="2"/>
            <a:r>
              <a:rPr lang="fr-FR" altLang="fr-FR"/>
              <a:t>Les séniors dits « fragiles »</a:t>
            </a:r>
          </a:p>
          <a:p>
            <a:pPr lvl="2"/>
            <a:r>
              <a:rPr lang="fr-FR" altLang="fr-FR"/>
              <a:t>Les séniors dit « dépendants ou en perte d’autonomie »</a:t>
            </a:r>
          </a:p>
          <a:p>
            <a:pPr lvl="1"/>
            <a:endParaRPr lang="fr-FR" altLang="fr-FR"/>
          </a:p>
          <a:p>
            <a:pPr lvl="1"/>
            <a:r>
              <a:rPr lang="fr-FR" altLang="fr-FR"/>
              <a:t>Pour ces trois stades, aucune source fiable utilisable au niveau régional ne permet d’identifier ces individus</a:t>
            </a:r>
          </a:p>
          <a:p>
            <a:pPr lvl="1"/>
            <a:endParaRPr lang="fr-FR" altLang="fr-FR"/>
          </a:p>
          <a:p>
            <a:pPr lvl="1"/>
            <a:r>
              <a:rPr lang="fr-FR" altLang="fr-FR">
                <a:sym typeface="Wingdings" pitchFamily="2" charset="2"/>
              </a:rPr>
              <a:t></a:t>
            </a:r>
            <a:r>
              <a:rPr lang="fr-FR" altLang="fr-FR" u="sng">
                <a:sym typeface="Wingdings" pitchFamily="2" charset="2"/>
              </a:rPr>
              <a:t>Conclusion :</a:t>
            </a:r>
            <a:r>
              <a:rPr lang="fr-FR" altLang="fr-FR">
                <a:sym typeface="Wingdings" pitchFamily="2" charset="2"/>
              </a:rPr>
              <a:t> La définition retenue des séniors ne pourra être prise qu’au regard des données et sources disponibles</a:t>
            </a:r>
            <a:endParaRPr lang="fr-FR" altLang="fr-FR"/>
          </a:p>
        </p:txBody>
      </p:sp>
    </p:spTree>
    <p:extLst>
      <p:ext uri="{BB962C8B-B14F-4D97-AF65-F5344CB8AC3E}">
        <p14:creationId xmlns:p14="http://schemas.microsoft.com/office/powerpoint/2010/main" val="12951270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63C1D651-A4FC-44A4-A96C-C92778BB4557}" type="slidenum">
              <a:rPr lang="fr-FR" altLang="fr-FR">
                <a:solidFill>
                  <a:srgbClr val="FFFFFF"/>
                </a:solidFill>
              </a:rPr>
              <a:pPr/>
              <a:t>38</a:t>
            </a:fld>
            <a:endParaRPr lang="fr-FR" altLang="fr-FR">
              <a:solidFill>
                <a:srgbClr val="FFFFFF"/>
              </a:solidFill>
            </a:endParaRPr>
          </a:p>
        </p:txBody>
      </p:sp>
      <p:sp>
        <p:nvSpPr>
          <p:cNvPr id="101378" name="Rectangle 2"/>
          <p:cNvSpPr>
            <a:spLocks noGrp="1" noChangeArrowheads="1"/>
          </p:cNvSpPr>
          <p:nvPr>
            <p:ph type="title"/>
          </p:nvPr>
        </p:nvSpPr>
        <p:spPr>
          <a:xfrm>
            <a:off x="609600" y="161928"/>
            <a:ext cx="10871200" cy="447675"/>
          </a:xfrm>
        </p:spPr>
        <p:txBody>
          <a:bodyPr/>
          <a:lstStyle/>
          <a:p>
            <a:r>
              <a:rPr lang="fr-FR" altLang="fr-FR"/>
              <a:t>La Silver économie en région Hauts de France</a:t>
            </a:r>
          </a:p>
        </p:txBody>
      </p:sp>
      <p:sp>
        <p:nvSpPr>
          <p:cNvPr id="101379" name="Rectangle 3"/>
          <p:cNvSpPr>
            <a:spLocks noGrp="1" noChangeArrowheads="1"/>
          </p:cNvSpPr>
          <p:nvPr>
            <p:ph type="body" idx="1"/>
          </p:nvPr>
        </p:nvSpPr>
        <p:spPr/>
        <p:txBody>
          <a:bodyPr/>
          <a:lstStyle/>
          <a:p>
            <a:pPr algn="ctr"/>
            <a:endParaRPr lang="fr-FR" altLang="fr-FR" sz="4000" b="1" i="1"/>
          </a:p>
          <a:p>
            <a:pPr algn="ctr"/>
            <a:endParaRPr lang="fr-FR" altLang="fr-FR" sz="4000" b="1" i="1"/>
          </a:p>
          <a:p>
            <a:pPr algn="ctr"/>
            <a:r>
              <a:rPr lang="fr-FR" altLang="fr-FR" sz="4000" b="1" i="1"/>
              <a:t>2. Du côté de la demande…</a:t>
            </a:r>
          </a:p>
        </p:txBody>
      </p:sp>
    </p:spTree>
    <p:extLst>
      <p:ext uri="{BB962C8B-B14F-4D97-AF65-F5344CB8AC3E}">
        <p14:creationId xmlns:p14="http://schemas.microsoft.com/office/powerpoint/2010/main" val="2269053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09C2DF4B-EB35-43D8-A20D-E503D6C8A846}" type="slidenum">
              <a:rPr lang="fr-FR" altLang="fr-FR">
                <a:solidFill>
                  <a:srgbClr val="FFFFFF"/>
                </a:solidFill>
              </a:rPr>
              <a:pPr/>
              <a:t>39</a:t>
            </a:fld>
            <a:endParaRPr lang="fr-FR" altLang="fr-FR">
              <a:solidFill>
                <a:srgbClr val="FFFFFF"/>
              </a:solidFill>
            </a:endParaRPr>
          </a:p>
        </p:txBody>
      </p:sp>
      <p:sp>
        <p:nvSpPr>
          <p:cNvPr id="48130" name="Rectangle 2"/>
          <p:cNvSpPr>
            <a:spLocks noGrp="1" noChangeArrowheads="1"/>
          </p:cNvSpPr>
          <p:nvPr>
            <p:ph type="title"/>
          </p:nvPr>
        </p:nvSpPr>
        <p:spPr>
          <a:xfrm>
            <a:off x="609600" y="152402"/>
            <a:ext cx="10972800" cy="371475"/>
          </a:xfrm>
        </p:spPr>
        <p:txBody>
          <a:bodyPr/>
          <a:lstStyle/>
          <a:p>
            <a:r>
              <a:rPr lang="fr-FR" altLang="fr-FR"/>
              <a:t>2.1 La démographie</a:t>
            </a:r>
          </a:p>
        </p:txBody>
      </p:sp>
      <p:sp>
        <p:nvSpPr>
          <p:cNvPr id="48131" name="Rectangle 3"/>
          <p:cNvSpPr>
            <a:spLocks noGrp="1" noChangeArrowheads="1"/>
          </p:cNvSpPr>
          <p:nvPr>
            <p:ph type="body" idx="1"/>
          </p:nvPr>
        </p:nvSpPr>
        <p:spPr>
          <a:xfrm>
            <a:off x="203200" y="838200"/>
            <a:ext cx="11277600" cy="4800600"/>
          </a:xfrm>
        </p:spPr>
        <p:txBody>
          <a:bodyPr/>
          <a:lstStyle/>
          <a:p>
            <a:pPr lvl="1">
              <a:buFontTx/>
              <a:buNone/>
            </a:pPr>
            <a:endParaRPr lang="fr-FR" altLang="fr-FR" sz="1600" b="1"/>
          </a:p>
          <a:p>
            <a:pPr lvl="1">
              <a:buFontTx/>
              <a:buNone/>
            </a:pPr>
            <a:r>
              <a:rPr lang="fr-FR" altLang="fr-FR" sz="2000" b="1"/>
              <a:t>Nombre de personnes âgées de + de 60 ans (ou autre tranche d’âge)</a:t>
            </a:r>
          </a:p>
          <a:p>
            <a:pPr lvl="1">
              <a:buFontTx/>
              <a:buNone/>
            </a:pPr>
            <a:r>
              <a:rPr lang="fr-FR" altLang="fr-FR" sz="2000"/>
              <a:t>	</a:t>
            </a:r>
            <a:r>
              <a:rPr lang="fr-FR" altLang="fr-FR" sz="1800"/>
              <a:t>Il est possible d’effectuer une comparaison inter-régionale à partir des données du Recensement de la Population 2012, selon un zonage allant de la région à la commune en passant par la zone d’emploi</a:t>
            </a:r>
            <a:r>
              <a:rPr lang="fr-FR" altLang="fr-FR" sz="2000"/>
              <a:t>.</a:t>
            </a:r>
          </a:p>
          <a:p>
            <a:pPr lvl="1">
              <a:buFontTx/>
              <a:buNone/>
            </a:pPr>
            <a:endParaRPr lang="fr-FR" altLang="fr-FR" sz="2000"/>
          </a:p>
          <a:p>
            <a:pPr lvl="1">
              <a:buFontTx/>
              <a:buNone/>
            </a:pPr>
            <a:endParaRPr lang="fr-FR" altLang="fr-FR" sz="2000"/>
          </a:p>
          <a:p>
            <a:pPr lvl="1">
              <a:buFontTx/>
              <a:buNone/>
            </a:pPr>
            <a:r>
              <a:rPr lang="fr-FR" altLang="fr-FR" sz="2000"/>
              <a:t>	Analyse de la part de personnes âgées de plus de 60 ans et comparaison à différents échelons géographiques</a:t>
            </a:r>
          </a:p>
          <a:p>
            <a:pPr lvl="1">
              <a:buFontTx/>
              <a:buNone/>
            </a:pPr>
            <a:endParaRPr lang="fr-FR" altLang="fr-FR" sz="2000"/>
          </a:p>
          <a:p>
            <a:pPr lvl="2">
              <a:buFont typeface="Wingdings" pitchFamily="2" charset="2"/>
              <a:buChar char="ü"/>
            </a:pPr>
            <a:r>
              <a:rPr lang="fr-FR" altLang="fr-FR" sz="1700"/>
              <a:t>Comparaison NPdC-Picardie/ France métropolitaine</a:t>
            </a:r>
          </a:p>
          <a:p>
            <a:pPr lvl="2">
              <a:buFont typeface="Wingdings" pitchFamily="2" charset="2"/>
              <a:buChar char="ü"/>
            </a:pPr>
            <a:r>
              <a:rPr lang="fr-FR" altLang="fr-FR" sz="1700"/>
              <a:t>Comparaison NPdC -Picardie/ France de province</a:t>
            </a:r>
          </a:p>
          <a:p>
            <a:pPr lvl="2">
              <a:buFont typeface="Wingdings" pitchFamily="2" charset="2"/>
              <a:buChar char="ü"/>
            </a:pPr>
            <a:r>
              <a:rPr lang="fr-FR" altLang="fr-FR" sz="1700"/>
              <a:t>Comparaison NPdC -Picardie/ Régions semblables au plan démographique (à définir)</a:t>
            </a:r>
          </a:p>
          <a:p>
            <a:pPr lvl="1">
              <a:buFontTx/>
              <a:buNone/>
            </a:pPr>
            <a:endParaRPr lang="fr-FR" altLang="fr-FR" sz="2400"/>
          </a:p>
        </p:txBody>
      </p:sp>
    </p:spTree>
    <p:extLst>
      <p:ext uri="{BB962C8B-B14F-4D97-AF65-F5344CB8AC3E}">
        <p14:creationId xmlns:p14="http://schemas.microsoft.com/office/powerpoint/2010/main" val="17393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123" y="263047"/>
            <a:ext cx="10276353" cy="1248845"/>
          </a:xfrm>
        </p:spPr>
        <p:txBody>
          <a:bodyPr>
            <a:normAutofit fontScale="90000"/>
          </a:bodyPr>
          <a:lstStyle/>
          <a:p>
            <a:pPr algn="ctr">
              <a:lnSpc>
                <a:spcPct val="100000"/>
              </a:lnSpc>
            </a:pPr>
            <a:r>
              <a:rPr lang="fr-FR" sz="4000" b="1" dirty="0" smtClean="0">
                <a:solidFill>
                  <a:schemeClr val="accent1"/>
                </a:solidFill>
              </a:rPr>
              <a:t>Services à la Personne : </a:t>
            </a:r>
            <a:br>
              <a:rPr lang="fr-FR" sz="4000" b="1" dirty="0" smtClean="0">
                <a:solidFill>
                  <a:schemeClr val="accent1"/>
                </a:solidFill>
              </a:rPr>
            </a:br>
            <a:r>
              <a:rPr lang="fr-FR" sz="4000" b="1" dirty="0" smtClean="0">
                <a:solidFill>
                  <a:schemeClr val="accent1"/>
                </a:solidFill>
              </a:rPr>
              <a:t>Quelles potentialités d’emplois et de services innovants ?</a:t>
            </a:r>
            <a:endParaRPr lang="fr-FR" sz="4000" b="1" dirty="0">
              <a:solidFill>
                <a:schemeClr val="accent1"/>
              </a:solidFill>
            </a:endParaRPr>
          </a:p>
        </p:txBody>
      </p:sp>
      <p:sp>
        <p:nvSpPr>
          <p:cNvPr id="3" name="Espace réservé du contenu 2"/>
          <p:cNvSpPr>
            <a:spLocks noGrp="1"/>
          </p:cNvSpPr>
          <p:nvPr>
            <p:ph idx="1"/>
          </p:nvPr>
        </p:nvSpPr>
        <p:spPr>
          <a:xfrm>
            <a:off x="1122332" y="2016692"/>
            <a:ext cx="10058400" cy="3469709"/>
          </a:xfrm>
        </p:spPr>
        <p:txBody>
          <a:bodyPr>
            <a:normAutofit lnSpcReduction="10000"/>
          </a:bodyPr>
          <a:lstStyle/>
          <a:p>
            <a:endParaRPr lang="fr-FR" dirty="0" smtClean="0"/>
          </a:p>
          <a:p>
            <a:pPr marL="0" indent="0" algn="ctr">
              <a:spcBef>
                <a:spcPts val="1800"/>
              </a:spcBef>
              <a:buNone/>
            </a:pPr>
            <a:r>
              <a:rPr lang="fr-FR" sz="4000" b="1" dirty="0"/>
              <a:t>Gilles DUMONT</a:t>
            </a:r>
          </a:p>
          <a:p>
            <a:pPr marL="0" indent="0" algn="ctr">
              <a:buNone/>
            </a:pPr>
            <a:endParaRPr lang="fr-FR" sz="1050" dirty="0"/>
          </a:p>
          <a:p>
            <a:pPr marL="0" indent="0" algn="ctr">
              <a:lnSpc>
                <a:spcPct val="100000"/>
              </a:lnSpc>
              <a:spcBef>
                <a:spcPts val="0"/>
              </a:spcBef>
              <a:spcAft>
                <a:spcPts val="0"/>
              </a:spcAft>
              <a:buNone/>
            </a:pPr>
            <a:r>
              <a:rPr lang="fr-FR" sz="3200" dirty="0"/>
              <a:t>Chef de la Mission des Services à la Personne</a:t>
            </a:r>
          </a:p>
          <a:p>
            <a:pPr marL="0" indent="0" algn="ctr">
              <a:lnSpc>
                <a:spcPct val="100000"/>
              </a:lnSpc>
              <a:spcBef>
                <a:spcPts val="600"/>
              </a:spcBef>
              <a:spcAft>
                <a:spcPts val="0"/>
              </a:spcAft>
              <a:buNone/>
            </a:pPr>
            <a:r>
              <a:rPr lang="fr-FR" sz="3200" dirty="0"/>
              <a:t>Direction Générale des Entreprises</a:t>
            </a:r>
          </a:p>
          <a:p>
            <a:pPr marL="0" indent="0" algn="ctr">
              <a:buNone/>
            </a:pPr>
            <a:endParaRPr lang="fr-FR" sz="2800" dirty="0"/>
          </a:p>
          <a:p>
            <a:pPr marL="0" indent="0" algn="ctr">
              <a:spcBef>
                <a:spcPts val="0"/>
              </a:spcBef>
              <a:spcAft>
                <a:spcPts val="0"/>
              </a:spcAft>
              <a:buNone/>
            </a:pPr>
            <a:r>
              <a:rPr lang="fr-FR" sz="4000" b="1" cap="all" dirty="0"/>
              <a:t>Ministère de </a:t>
            </a:r>
            <a:r>
              <a:rPr lang="fr-FR" sz="4000" b="1" cap="all" dirty="0" smtClean="0"/>
              <a:t>l’Économie et des finances</a:t>
            </a:r>
            <a:endParaRPr lang="fr-FR" sz="4000" b="1" cap="all" dirty="0"/>
          </a:p>
          <a:p>
            <a:endParaRPr lang="fr-FR" dirty="0" smtClean="0"/>
          </a:p>
          <a:p>
            <a:endParaRPr lang="fr-FR" dirty="0"/>
          </a:p>
          <a:p>
            <a:endParaRPr lang="fr-FR" dirty="0" smtClean="0"/>
          </a:p>
          <a:p>
            <a:pPr marL="0" indent="0">
              <a:buNone/>
            </a:pPr>
            <a:endParaRPr lang="fr-FR" dirty="0"/>
          </a:p>
        </p:txBody>
      </p:sp>
    </p:spTree>
    <p:extLst>
      <p:ext uri="{BB962C8B-B14F-4D97-AF65-F5344CB8AC3E}">
        <p14:creationId xmlns:p14="http://schemas.microsoft.com/office/powerpoint/2010/main" val="2531627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6" name="Espace réservé du pied de page 4"/>
          <p:cNvSpPr>
            <a:spLocks noGrp="1"/>
          </p:cNvSpPr>
          <p:nvPr>
            <p:ph type="ftr" sz="quarter" idx="11"/>
          </p:nvPr>
        </p:nvSpPr>
        <p:spPr/>
        <p:txBody>
          <a:bodyPr/>
          <a:lstStyle/>
          <a:p>
            <a:r>
              <a:rPr lang="fr-FR" altLang="fr-FR"/>
              <a:t>La Silver économie en région Hauts de France</a:t>
            </a:r>
          </a:p>
        </p:txBody>
      </p:sp>
      <p:sp>
        <p:nvSpPr>
          <p:cNvPr id="7" name="Espace réservé du numéro de diapositive 5"/>
          <p:cNvSpPr>
            <a:spLocks noGrp="1"/>
          </p:cNvSpPr>
          <p:nvPr>
            <p:ph type="sldNum" sz="quarter" idx="12"/>
          </p:nvPr>
        </p:nvSpPr>
        <p:spPr/>
        <p:txBody>
          <a:bodyPr/>
          <a:lstStyle/>
          <a:p>
            <a:fld id="{672EBE64-69F1-4710-B09F-80C48598CAF0}" type="slidenum">
              <a:rPr lang="fr-FR" altLang="fr-FR">
                <a:solidFill>
                  <a:srgbClr val="FFFFFF"/>
                </a:solidFill>
              </a:rPr>
              <a:pPr/>
              <a:t>40</a:t>
            </a:fld>
            <a:endParaRPr lang="fr-FR" altLang="fr-FR">
              <a:solidFill>
                <a:srgbClr val="FFFFFF"/>
              </a:solidFill>
            </a:endParaRPr>
          </a:p>
        </p:txBody>
      </p:sp>
      <p:sp>
        <p:nvSpPr>
          <p:cNvPr id="32778" name="Rectangle 10"/>
          <p:cNvSpPr>
            <a:spLocks noGrp="1" noChangeArrowheads="1"/>
          </p:cNvSpPr>
          <p:nvPr>
            <p:ph type="title"/>
          </p:nvPr>
        </p:nvSpPr>
        <p:spPr>
          <a:xfrm>
            <a:off x="609600" y="152402"/>
            <a:ext cx="10972800" cy="371475"/>
          </a:xfrm>
          <a:noFill/>
          <a:ln/>
        </p:spPr>
        <p:txBody>
          <a:bodyPr/>
          <a:lstStyle/>
          <a:p>
            <a:r>
              <a:rPr lang="fr-FR" altLang="fr-FR"/>
              <a:t>2.1 La démographie</a:t>
            </a:r>
          </a:p>
        </p:txBody>
      </p:sp>
      <p:pic>
        <p:nvPicPr>
          <p:cNvPr id="327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752600"/>
            <a:ext cx="10195984" cy="433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2" name="Text Box 14"/>
          <p:cNvSpPr txBox="1">
            <a:spLocks noChangeArrowheads="1"/>
          </p:cNvSpPr>
          <p:nvPr/>
        </p:nvSpPr>
        <p:spPr bwMode="auto">
          <a:xfrm>
            <a:off x="609600" y="914402"/>
            <a:ext cx="10972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2400" b="1" smtClean="0">
                <a:solidFill>
                  <a:srgbClr val="333333"/>
                </a:solidFill>
              </a:rPr>
              <a:t>Une proportion plus importante de jeunes séniors en région Hauts-de-France</a:t>
            </a:r>
            <a:endParaRPr lang="fr-FR" altLang="fr-FR" sz="2400" smtClean="0">
              <a:solidFill>
                <a:srgbClr val="333333"/>
              </a:solidFill>
              <a:latin typeface="Times New Roman" pitchFamily="18" charset="0"/>
            </a:endParaRPr>
          </a:p>
          <a:p>
            <a:pPr defTabSz="914400" fontAlgn="base">
              <a:spcBef>
                <a:spcPct val="50000"/>
              </a:spcBef>
              <a:spcAft>
                <a:spcPct val="0"/>
              </a:spcAft>
            </a:pPr>
            <a:endParaRPr lang="fr-FR" altLang="fr-FR" sz="2400" smtClean="0">
              <a:solidFill>
                <a:srgbClr val="333333"/>
              </a:solidFill>
              <a:latin typeface="Times New Roman" pitchFamily="18" charset="0"/>
            </a:endParaRPr>
          </a:p>
        </p:txBody>
      </p:sp>
    </p:spTree>
    <p:extLst>
      <p:ext uri="{BB962C8B-B14F-4D97-AF65-F5344CB8AC3E}">
        <p14:creationId xmlns:p14="http://schemas.microsoft.com/office/powerpoint/2010/main" val="7043045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8E43059D-0AB9-4BA1-A99C-5FAF50E3082A}" type="slidenum">
              <a:rPr lang="fr-FR" altLang="fr-FR">
                <a:solidFill>
                  <a:srgbClr val="FFFFFF"/>
                </a:solidFill>
              </a:rPr>
              <a:pPr/>
              <a:t>41</a:t>
            </a:fld>
            <a:endParaRPr lang="fr-FR" altLang="fr-FR">
              <a:solidFill>
                <a:srgbClr val="FFFFFF"/>
              </a:solidFill>
            </a:endParaRPr>
          </a:p>
        </p:txBody>
      </p:sp>
      <p:sp>
        <p:nvSpPr>
          <p:cNvPr id="61445" name="Rectangle 5"/>
          <p:cNvSpPr>
            <a:spLocks noGrp="1" noChangeArrowheads="1"/>
          </p:cNvSpPr>
          <p:nvPr>
            <p:ph type="body" idx="1"/>
          </p:nvPr>
        </p:nvSpPr>
        <p:spPr>
          <a:xfrm>
            <a:off x="0" y="990600"/>
            <a:ext cx="10871200" cy="4800600"/>
          </a:xfrm>
        </p:spPr>
        <p:txBody>
          <a:bodyPr/>
          <a:lstStyle/>
          <a:p>
            <a:r>
              <a:rPr lang="fr-FR" altLang="fr-FR"/>
              <a:t>Caractérisation de la population possible suivant :</a:t>
            </a:r>
          </a:p>
          <a:p>
            <a:pPr lvl="1">
              <a:buFont typeface="Wingdings" pitchFamily="2" charset="2"/>
              <a:buChar char="ü"/>
            </a:pPr>
            <a:r>
              <a:rPr lang="fr-FR" altLang="fr-FR" sz="2000"/>
              <a:t>Le nombre de personnes par logement et les conditions de logement ( propriétaire versus locataires, maison individuelle ou logement collectif, surface du logement, etc.)</a:t>
            </a:r>
          </a:p>
          <a:p>
            <a:pPr lvl="1">
              <a:buFont typeface="Wingdings" pitchFamily="2" charset="2"/>
              <a:buChar char="ü"/>
            </a:pPr>
            <a:r>
              <a:rPr lang="fr-FR" altLang="fr-FR" sz="2000"/>
              <a:t>Le sexe</a:t>
            </a:r>
          </a:p>
          <a:p>
            <a:pPr lvl="1">
              <a:buFont typeface="Wingdings" pitchFamily="2" charset="2"/>
              <a:buChar char="ü"/>
            </a:pPr>
            <a:r>
              <a:rPr lang="fr-FR" altLang="fr-FR" sz="2000"/>
              <a:t>Les tranches d’âge</a:t>
            </a:r>
          </a:p>
          <a:p>
            <a:pPr lvl="1">
              <a:buFont typeface="Wingdings" pitchFamily="2" charset="2"/>
              <a:buChar char="ü"/>
            </a:pPr>
            <a:r>
              <a:rPr lang="fr-FR" altLang="fr-FR" sz="2000"/>
              <a:t>L’ancienne catégorie socioprofessionnelle</a:t>
            </a:r>
          </a:p>
          <a:p>
            <a:pPr lvl="1">
              <a:buFont typeface="Wingdings" pitchFamily="2" charset="2"/>
              <a:buChar char="ü"/>
            </a:pPr>
            <a:r>
              <a:rPr lang="fr-FR" altLang="fr-FR" sz="2000"/>
              <a:t>Le niveau de diplôme</a:t>
            </a:r>
          </a:p>
          <a:p>
            <a:pPr lvl="1">
              <a:buFont typeface="Wingdings" pitchFamily="2" charset="2"/>
              <a:buChar char="ü"/>
            </a:pPr>
            <a:r>
              <a:rPr lang="fr-FR" altLang="fr-FR" sz="2000"/>
              <a:t>L’état matrimonial</a:t>
            </a:r>
          </a:p>
          <a:p>
            <a:pPr lvl="1">
              <a:buFont typeface="Wingdings" pitchFamily="2" charset="2"/>
              <a:buChar char="ü"/>
            </a:pPr>
            <a:r>
              <a:rPr lang="fr-FR" altLang="fr-FR" sz="2000"/>
              <a:t>Le nombre d’enfants et de petits-enfants</a:t>
            </a:r>
          </a:p>
          <a:p>
            <a:pPr lvl="1">
              <a:buFont typeface="Wingdings" pitchFamily="2" charset="2"/>
              <a:buChar char="ü"/>
            </a:pPr>
            <a:endParaRPr lang="fr-FR" altLang="fr-FR" sz="2000"/>
          </a:p>
          <a:p>
            <a:pPr lvl="1">
              <a:buFont typeface="Wingdings" pitchFamily="2" charset="2"/>
              <a:buNone/>
            </a:pPr>
            <a:r>
              <a:rPr lang="fr-FR" altLang="fr-FR" sz="2000"/>
              <a:t>	</a:t>
            </a:r>
            <a:r>
              <a:rPr lang="fr-FR" altLang="fr-FR" sz="2000" i="1"/>
              <a:t>Analyses possibles sur différents échelons géographiques et en dynamique.</a:t>
            </a:r>
          </a:p>
          <a:p>
            <a:pPr lvl="1">
              <a:buFont typeface="Wingdings" pitchFamily="2" charset="2"/>
              <a:buNone/>
            </a:pPr>
            <a:endParaRPr lang="fr-FR" altLang="fr-FR" sz="2000" i="1"/>
          </a:p>
        </p:txBody>
      </p:sp>
      <p:sp>
        <p:nvSpPr>
          <p:cNvPr id="61447" name="Rectangle 7"/>
          <p:cNvSpPr>
            <a:spLocks noGrp="1" noChangeArrowheads="1"/>
          </p:cNvSpPr>
          <p:nvPr>
            <p:ph type="title"/>
          </p:nvPr>
        </p:nvSpPr>
        <p:spPr>
          <a:xfrm>
            <a:off x="609600" y="152402"/>
            <a:ext cx="10972800" cy="371475"/>
          </a:xfrm>
          <a:noFill/>
          <a:ln/>
        </p:spPr>
        <p:txBody>
          <a:bodyPr/>
          <a:lstStyle/>
          <a:p>
            <a:r>
              <a:rPr lang="fr-FR" altLang="fr-FR"/>
              <a:t>2.1 La démographie</a:t>
            </a:r>
          </a:p>
        </p:txBody>
      </p:sp>
    </p:spTree>
    <p:extLst>
      <p:ext uri="{BB962C8B-B14F-4D97-AF65-F5344CB8AC3E}">
        <p14:creationId xmlns:p14="http://schemas.microsoft.com/office/powerpoint/2010/main" val="2490807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DBFB27DB-3870-40EB-A144-A38A7CE00B61}" type="slidenum">
              <a:rPr lang="fr-FR" altLang="fr-FR">
                <a:solidFill>
                  <a:srgbClr val="FFFFFF"/>
                </a:solidFill>
              </a:rPr>
              <a:pPr/>
              <a:t>42</a:t>
            </a:fld>
            <a:endParaRPr lang="fr-FR" altLang="fr-FR">
              <a:solidFill>
                <a:srgbClr val="FFFFFF"/>
              </a:solidFill>
            </a:endParaRPr>
          </a:p>
        </p:txBody>
      </p:sp>
      <p:sp>
        <p:nvSpPr>
          <p:cNvPr id="63493" name="Rectangle 5"/>
          <p:cNvSpPr>
            <a:spLocks noGrp="1" noChangeArrowheads="1"/>
          </p:cNvSpPr>
          <p:nvPr>
            <p:ph type="body" idx="1"/>
          </p:nvPr>
        </p:nvSpPr>
        <p:spPr>
          <a:xfrm>
            <a:off x="101600" y="762000"/>
            <a:ext cx="10871200" cy="5334000"/>
          </a:xfrm>
        </p:spPr>
        <p:txBody>
          <a:bodyPr/>
          <a:lstStyle/>
          <a:p>
            <a:pPr>
              <a:lnSpc>
                <a:spcPct val="80000"/>
              </a:lnSpc>
            </a:pPr>
            <a:r>
              <a:rPr lang="fr-FR" altLang="fr-FR" b="1" u="sng">
                <a:solidFill>
                  <a:srgbClr val="000000"/>
                </a:solidFill>
                <a:cs typeface="Times New Roman" pitchFamily="18" charset="0"/>
              </a:rPr>
              <a:t>Projections de population à l’horizon 2030 :</a:t>
            </a:r>
          </a:p>
          <a:p>
            <a:pPr>
              <a:lnSpc>
                <a:spcPct val="80000"/>
              </a:lnSpc>
            </a:pPr>
            <a:endParaRPr lang="fr-FR" altLang="fr-FR" b="1" u="sng">
              <a:solidFill>
                <a:srgbClr val="000000"/>
              </a:solidFill>
              <a:cs typeface="Times New Roman" pitchFamily="18" charset="0"/>
            </a:endParaRPr>
          </a:p>
          <a:p>
            <a:pPr>
              <a:lnSpc>
                <a:spcPct val="80000"/>
              </a:lnSpc>
            </a:pPr>
            <a:r>
              <a:rPr lang="fr-FR" altLang="fr-FR">
                <a:solidFill>
                  <a:srgbClr val="000000"/>
                </a:solidFill>
                <a:cs typeface="Times New Roman" pitchFamily="18" charset="0"/>
              </a:rPr>
              <a:t>Les projections démographiques sont calculées à partir de l’outil </a:t>
            </a:r>
            <a:r>
              <a:rPr lang="fr-FR" altLang="fr-FR" b="1">
                <a:solidFill>
                  <a:srgbClr val="000000"/>
                </a:solidFill>
                <a:cs typeface="Times New Roman" pitchFamily="18" charset="0"/>
              </a:rPr>
              <a:t>Omphale 2010</a:t>
            </a:r>
            <a:r>
              <a:rPr lang="fr-FR" altLang="fr-FR">
                <a:solidFill>
                  <a:srgbClr val="000000"/>
                </a:solidFill>
                <a:cs typeface="Times New Roman" pitchFamily="18" charset="0"/>
              </a:rPr>
              <a:t> (reproduction des dernières tendances en termes de natalité, mortalité, migrations entres les zones d’emploi). </a:t>
            </a:r>
          </a:p>
          <a:p>
            <a:pPr>
              <a:lnSpc>
                <a:spcPct val="80000"/>
              </a:lnSpc>
            </a:pPr>
            <a:endParaRPr lang="fr-FR" altLang="fr-FR">
              <a:solidFill>
                <a:srgbClr val="000000"/>
              </a:solidFill>
              <a:cs typeface="Times New Roman" pitchFamily="18" charset="0"/>
            </a:endParaRPr>
          </a:p>
          <a:p>
            <a:pPr>
              <a:lnSpc>
                <a:spcPct val="80000"/>
              </a:lnSpc>
            </a:pPr>
            <a:endParaRPr lang="fr-FR" altLang="fr-FR">
              <a:solidFill>
                <a:srgbClr val="000000"/>
              </a:solidFill>
              <a:cs typeface="Times New Roman" pitchFamily="18" charset="0"/>
            </a:endParaRPr>
          </a:p>
          <a:p>
            <a:pPr>
              <a:lnSpc>
                <a:spcPct val="80000"/>
              </a:lnSpc>
            </a:pPr>
            <a:r>
              <a:rPr lang="fr-FR" altLang="fr-FR">
                <a:solidFill>
                  <a:srgbClr val="000000"/>
                </a:solidFill>
                <a:cs typeface="Times New Roman" pitchFamily="18" charset="0"/>
              </a:rPr>
              <a:t>L’outil de projection utilise les données du recensement de la population 2007 et fonctionne à pas quinquennal. L’ensemble des effectifs par sexe et âges des années de 2007 à 2030 sont ensuite disponibles sur différents échelons géographique représentatifs.</a:t>
            </a:r>
          </a:p>
          <a:p>
            <a:pPr>
              <a:lnSpc>
                <a:spcPct val="80000"/>
              </a:lnSpc>
            </a:pPr>
            <a:endParaRPr lang="fr-FR" altLang="fr-FR">
              <a:solidFill>
                <a:srgbClr val="000000"/>
              </a:solidFill>
              <a:cs typeface="Times New Roman" pitchFamily="18" charset="0"/>
            </a:endParaRPr>
          </a:p>
        </p:txBody>
      </p:sp>
      <p:sp>
        <p:nvSpPr>
          <p:cNvPr id="63495" name="Rectangle 7"/>
          <p:cNvSpPr>
            <a:spLocks noGrp="1" noChangeArrowheads="1"/>
          </p:cNvSpPr>
          <p:nvPr>
            <p:ph type="title"/>
          </p:nvPr>
        </p:nvSpPr>
        <p:spPr>
          <a:xfrm>
            <a:off x="609600" y="152402"/>
            <a:ext cx="10972800" cy="371475"/>
          </a:xfrm>
          <a:noFill/>
          <a:ln/>
        </p:spPr>
        <p:txBody>
          <a:bodyPr/>
          <a:lstStyle/>
          <a:p>
            <a:r>
              <a:rPr lang="fr-FR" altLang="fr-FR"/>
              <a:t>2.1 La démographie</a:t>
            </a:r>
          </a:p>
        </p:txBody>
      </p:sp>
    </p:spTree>
    <p:extLst>
      <p:ext uri="{BB962C8B-B14F-4D97-AF65-F5344CB8AC3E}">
        <p14:creationId xmlns:p14="http://schemas.microsoft.com/office/powerpoint/2010/main" val="379744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2"/>
          <p:cNvSpPr>
            <a:spLocks noGrp="1"/>
          </p:cNvSpPr>
          <p:nvPr>
            <p:ph type="dt" sz="half" idx="10"/>
          </p:nvPr>
        </p:nvSpPr>
        <p:spPr/>
        <p:txBody>
          <a:bodyPr/>
          <a:lstStyle/>
          <a:p>
            <a:r>
              <a:rPr lang="fr-FR" altLang="fr-FR"/>
              <a:t>21/11/2016</a:t>
            </a:r>
          </a:p>
          <a:p>
            <a:endParaRPr lang="fr-FR" altLang="fr-FR"/>
          </a:p>
          <a:p>
            <a:endParaRPr lang="fr-FR" altLang="fr-FR"/>
          </a:p>
        </p:txBody>
      </p:sp>
      <p:sp>
        <p:nvSpPr>
          <p:cNvPr id="7" name="Espace réservé du pied de page 3"/>
          <p:cNvSpPr>
            <a:spLocks noGrp="1"/>
          </p:cNvSpPr>
          <p:nvPr>
            <p:ph type="ftr" sz="quarter" idx="11"/>
          </p:nvPr>
        </p:nvSpPr>
        <p:spPr/>
        <p:txBody>
          <a:bodyPr/>
          <a:lstStyle/>
          <a:p>
            <a:r>
              <a:rPr lang="fr-FR" altLang="fr-FR"/>
              <a:t>La Silver économie en région Hauts de France</a:t>
            </a:r>
          </a:p>
        </p:txBody>
      </p:sp>
      <p:sp>
        <p:nvSpPr>
          <p:cNvPr id="8" name="Espace réservé du numéro de diapositive 4"/>
          <p:cNvSpPr>
            <a:spLocks noGrp="1"/>
          </p:cNvSpPr>
          <p:nvPr>
            <p:ph type="sldNum" sz="quarter" idx="12"/>
          </p:nvPr>
        </p:nvSpPr>
        <p:spPr/>
        <p:txBody>
          <a:bodyPr/>
          <a:lstStyle/>
          <a:p>
            <a:fld id="{02673F0C-19F1-405A-A88A-8282734BA0C6}" type="slidenum">
              <a:rPr lang="fr-FR" altLang="fr-FR">
                <a:solidFill>
                  <a:srgbClr val="FFFFFF"/>
                </a:solidFill>
              </a:rPr>
              <a:pPr/>
              <a:t>43</a:t>
            </a:fld>
            <a:endParaRPr lang="fr-FR" altLang="fr-FR">
              <a:solidFill>
                <a:srgbClr val="FFFFFF"/>
              </a:solidFill>
            </a:endParaRPr>
          </a:p>
        </p:txBody>
      </p:sp>
      <p:sp>
        <p:nvSpPr>
          <p:cNvPr id="35845" name="Rectangle 5"/>
          <p:cNvSpPr>
            <a:spLocks noChangeArrowheads="1"/>
          </p:cNvSpPr>
          <p:nvPr/>
        </p:nvSpPr>
        <p:spPr bwMode="auto">
          <a:xfrm>
            <a:off x="2571751" y="719140"/>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endParaRPr lang="fr-FR" sz="2400" smtClean="0">
              <a:solidFill>
                <a:srgbClr val="333333"/>
              </a:solidFill>
              <a:latin typeface="Times New Roman" pitchFamily="18" charset="0"/>
            </a:endParaRPr>
          </a:p>
        </p:txBody>
      </p:sp>
      <p:sp>
        <p:nvSpPr>
          <p:cNvPr id="35848" name="Rectangle 8"/>
          <p:cNvSpPr>
            <a:spLocks noGrp="1" noChangeArrowheads="1"/>
          </p:cNvSpPr>
          <p:nvPr>
            <p:ph type="title"/>
          </p:nvPr>
        </p:nvSpPr>
        <p:spPr>
          <a:xfrm>
            <a:off x="609600" y="152402"/>
            <a:ext cx="10972800" cy="371475"/>
          </a:xfrm>
          <a:noFill/>
          <a:ln/>
        </p:spPr>
        <p:txBody>
          <a:bodyPr/>
          <a:lstStyle/>
          <a:p>
            <a:r>
              <a:rPr lang="fr-FR" altLang="fr-FR"/>
              <a:t>2.1 La démographie</a:t>
            </a:r>
          </a:p>
        </p:txBody>
      </p:sp>
      <p:pic>
        <p:nvPicPr>
          <p:cNvPr id="358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2" y="1600203"/>
            <a:ext cx="8961967"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0" name="Text Box 10"/>
          <p:cNvSpPr txBox="1">
            <a:spLocks noChangeArrowheads="1"/>
          </p:cNvSpPr>
          <p:nvPr/>
        </p:nvSpPr>
        <p:spPr bwMode="auto">
          <a:xfrm>
            <a:off x="711200" y="838203"/>
            <a:ext cx="11074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2400" b="1" smtClean="0">
                <a:solidFill>
                  <a:srgbClr val="000000"/>
                </a:solidFill>
              </a:rPr>
              <a:t>Des évolutions inégales selon les territoires à l’horizon 2030</a:t>
            </a:r>
            <a:endParaRPr lang="fr-FR" altLang="fr-FR" sz="2400" smtClean="0">
              <a:solidFill>
                <a:srgbClr val="333333"/>
              </a:solidFill>
              <a:latin typeface="Times New Roman" pitchFamily="18" charset="0"/>
            </a:endParaRPr>
          </a:p>
          <a:p>
            <a:pPr defTabSz="914400" fontAlgn="base">
              <a:spcBef>
                <a:spcPct val="50000"/>
              </a:spcBef>
              <a:spcAft>
                <a:spcPct val="0"/>
              </a:spcAft>
            </a:pPr>
            <a:endParaRPr lang="fr-FR" altLang="fr-FR" sz="2400" smtClean="0">
              <a:solidFill>
                <a:srgbClr val="333333"/>
              </a:solidFill>
              <a:latin typeface="Times New Roman" pitchFamily="18" charset="0"/>
            </a:endParaRPr>
          </a:p>
        </p:txBody>
      </p:sp>
    </p:spTree>
    <p:extLst>
      <p:ext uri="{BB962C8B-B14F-4D97-AF65-F5344CB8AC3E}">
        <p14:creationId xmlns:p14="http://schemas.microsoft.com/office/powerpoint/2010/main" val="3177727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7" name="Espace réservé du pied de page 4"/>
          <p:cNvSpPr>
            <a:spLocks noGrp="1"/>
          </p:cNvSpPr>
          <p:nvPr>
            <p:ph type="ftr" sz="quarter" idx="11"/>
          </p:nvPr>
        </p:nvSpPr>
        <p:spPr/>
        <p:txBody>
          <a:bodyPr/>
          <a:lstStyle/>
          <a:p>
            <a:r>
              <a:rPr lang="fr-FR" altLang="fr-FR"/>
              <a:t>La Silver économie en région Hauts de France</a:t>
            </a:r>
          </a:p>
        </p:txBody>
      </p:sp>
      <p:sp>
        <p:nvSpPr>
          <p:cNvPr id="8" name="Espace réservé du numéro de diapositive 5"/>
          <p:cNvSpPr>
            <a:spLocks noGrp="1"/>
          </p:cNvSpPr>
          <p:nvPr>
            <p:ph type="sldNum" sz="quarter" idx="12"/>
          </p:nvPr>
        </p:nvSpPr>
        <p:spPr/>
        <p:txBody>
          <a:bodyPr/>
          <a:lstStyle/>
          <a:p>
            <a:fld id="{8EAB0F37-6436-42CF-9EE8-62664537D532}" type="slidenum">
              <a:rPr lang="fr-FR" altLang="fr-FR">
                <a:solidFill>
                  <a:srgbClr val="FFFFFF"/>
                </a:solidFill>
              </a:rPr>
              <a:pPr/>
              <a:t>44</a:t>
            </a:fld>
            <a:endParaRPr lang="fr-FR" altLang="fr-FR">
              <a:solidFill>
                <a:srgbClr val="FFFFFF"/>
              </a:solidFill>
            </a:endParaRPr>
          </a:p>
        </p:txBody>
      </p:sp>
      <p:sp>
        <p:nvSpPr>
          <p:cNvPr id="70658" name="Rectangle 2"/>
          <p:cNvSpPr>
            <a:spLocks noGrp="1" noChangeArrowheads="1"/>
          </p:cNvSpPr>
          <p:nvPr>
            <p:ph type="title"/>
          </p:nvPr>
        </p:nvSpPr>
        <p:spPr>
          <a:xfrm>
            <a:off x="609600" y="161926"/>
            <a:ext cx="10363200" cy="371475"/>
          </a:xfrm>
        </p:spPr>
        <p:txBody>
          <a:bodyPr/>
          <a:lstStyle/>
          <a:p>
            <a:r>
              <a:rPr lang="fr-FR" altLang="fr-FR" sz="2000"/>
              <a:t>2.2. L’accessibilité (par la route) des seniors aux équipements</a:t>
            </a:r>
            <a:r>
              <a:rPr lang="fr-FR" altLang="fr-FR"/>
              <a:t> </a:t>
            </a:r>
          </a:p>
        </p:txBody>
      </p:sp>
      <p:sp>
        <p:nvSpPr>
          <p:cNvPr id="70661" name="Rectangle 5"/>
          <p:cNvSpPr>
            <a:spLocks noGrp="1" noChangeArrowheads="1"/>
          </p:cNvSpPr>
          <p:nvPr>
            <p:ph type="body" idx="1"/>
          </p:nvPr>
        </p:nvSpPr>
        <p:spPr/>
        <p:txBody>
          <a:bodyPr/>
          <a:lstStyle/>
          <a:p>
            <a:endParaRPr lang="fr-FR" altLang="fr-FR"/>
          </a:p>
        </p:txBody>
      </p:sp>
      <p:pic>
        <p:nvPicPr>
          <p:cNvPr id="706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295403"/>
            <a:ext cx="11074400"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3" name="Text Box 7"/>
          <p:cNvSpPr txBox="1">
            <a:spLocks noChangeArrowheads="1"/>
          </p:cNvSpPr>
          <p:nvPr/>
        </p:nvSpPr>
        <p:spPr bwMode="auto">
          <a:xfrm>
            <a:off x="406400" y="762001"/>
            <a:ext cx="1097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fr-FR" altLang="fr-FR" sz="2400" b="1" smtClean="0">
                <a:solidFill>
                  <a:srgbClr val="000000"/>
                </a:solidFill>
                <a:cs typeface="Arial" pitchFamily="34" charset="0"/>
              </a:rPr>
              <a:t>Des temps d’accès raisonnables aux services de la vie courante</a:t>
            </a:r>
            <a:endParaRPr lang="fr-FR" altLang="fr-FR" sz="2400" smtClean="0">
              <a:solidFill>
                <a:srgbClr val="000000"/>
              </a:solidFill>
              <a:cs typeface="Arial" pitchFamily="34" charset="0"/>
            </a:endParaRPr>
          </a:p>
          <a:p>
            <a:pPr defTabSz="914400" fontAlgn="base">
              <a:spcBef>
                <a:spcPct val="50000"/>
              </a:spcBef>
              <a:spcAft>
                <a:spcPct val="0"/>
              </a:spcAft>
            </a:pPr>
            <a:endParaRPr lang="fr-FR" altLang="fr-FR" sz="2400" smtClean="0">
              <a:solidFill>
                <a:srgbClr val="333333"/>
              </a:solidFill>
              <a:latin typeface="Times New Roman" pitchFamily="18" charset="0"/>
            </a:endParaRPr>
          </a:p>
        </p:txBody>
      </p:sp>
    </p:spTree>
    <p:extLst>
      <p:ext uri="{BB962C8B-B14F-4D97-AF65-F5344CB8AC3E}">
        <p14:creationId xmlns:p14="http://schemas.microsoft.com/office/powerpoint/2010/main" val="579715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97EA4343-B6C8-4D88-8478-DCB09DA1E77A}" type="slidenum">
              <a:rPr lang="fr-FR" altLang="fr-FR">
                <a:solidFill>
                  <a:srgbClr val="FFFFFF"/>
                </a:solidFill>
              </a:rPr>
              <a:pPr/>
              <a:t>45</a:t>
            </a:fld>
            <a:endParaRPr lang="fr-FR" altLang="fr-FR">
              <a:solidFill>
                <a:srgbClr val="FFFFFF"/>
              </a:solidFill>
            </a:endParaRPr>
          </a:p>
        </p:txBody>
      </p:sp>
      <p:sp>
        <p:nvSpPr>
          <p:cNvPr id="71682" name="Rectangle 2"/>
          <p:cNvSpPr>
            <a:spLocks noGrp="1" noChangeArrowheads="1"/>
          </p:cNvSpPr>
          <p:nvPr>
            <p:ph type="title"/>
          </p:nvPr>
        </p:nvSpPr>
        <p:spPr>
          <a:xfrm>
            <a:off x="609600" y="161926"/>
            <a:ext cx="10363200" cy="371475"/>
          </a:xfrm>
        </p:spPr>
        <p:txBody>
          <a:bodyPr/>
          <a:lstStyle/>
          <a:p>
            <a:r>
              <a:rPr lang="fr-FR" altLang="fr-FR" sz="2400"/>
              <a:t>2.3 Les revenus</a:t>
            </a:r>
          </a:p>
        </p:txBody>
      </p:sp>
      <p:sp>
        <p:nvSpPr>
          <p:cNvPr id="71683" name="Rectangle 3"/>
          <p:cNvSpPr>
            <a:spLocks noGrp="1" noChangeArrowheads="1"/>
          </p:cNvSpPr>
          <p:nvPr>
            <p:ph type="body" idx="1"/>
          </p:nvPr>
        </p:nvSpPr>
        <p:spPr>
          <a:xfrm>
            <a:off x="101600" y="762000"/>
            <a:ext cx="10871200" cy="5334000"/>
          </a:xfrm>
        </p:spPr>
        <p:txBody>
          <a:bodyPr/>
          <a:lstStyle/>
          <a:p>
            <a:r>
              <a:rPr lang="fr-FR" altLang="fr-FR"/>
              <a:t>Les revenus conditionnent la consommation des ménages</a:t>
            </a:r>
          </a:p>
          <a:p>
            <a:endParaRPr lang="fr-FR" altLang="fr-FR"/>
          </a:p>
          <a:p>
            <a:pPr lvl="1"/>
            <a:r>
              <a:rPr lang="fr-FR" altLang="fr-FR"/>
              <a:t>Utilisation de l’outil Filosofi :</a:t>
            </a:r>
          </a:p>
          <a:p>
            <a:pPr lvl="1"/>
            <a:endParaRPr lang="fr-FR" altLang="fr-FR"/>
          </a:p>
          <a:p>
            <a:pPr lvl="2"/>
            <a:r>
              <a:rPr lang="fr-FR" altLang="fr-FR"/>
              <a:t>Données infra départementales des revenus fiscaux, prenant en compte les prestation sociales non-imposables. Les revenus du patrimoine y sont estimés </a:t>
            </a:r>
            <a:r>
              <a:rPr lang="fr-FR" altLang="fr-FR">
                <a:sym typeface="Wingdings" pitchFamily="2" charset="2"/>
              </a:rPr>
              <a:t> décomposition du revenu disponible suivant :</a:t>
            </a:r>
          </a:p>
          <a:p>
            <a:pPr lvl="2"/>
            <a:endParaRPr lang="fr-FR" altLang="fr-FR">
              <a:sym typeface="Wingdings" pitchFamily="2" charset="2"/>
            </a:endParaRPr>
          </a:p>
          <a:p>
            <a:pPr lvl="3"/>
            <a:r>
              <a:rPr lang="fr-FR" altLang="fr-FR"/>
              <a:t>Revenus d’activité, pensions et retraites, transferts sociaux et revenus du patrimoine</a:t>
            </a:r>
          </a:p>
          <a:p>
            <a:pPr lvl="3"/>
            <a:endParaRPr lang="fr-FR" altLang="fr-FR"/>
          </a:p>
          <a:p>
            <a:pPr lvl="3"/>
            <a:endParaRPr lang="fr-FR" altLang="fr-FR" b="1"/>
          </a:p>
          <a:p>
            <a:pPr lvl="1"/>
            <a:r>
              <a:rPr lang="fr-FR" altLang="fr-FR" sz="1800" b="1"/>
              <a:t>Limite :</a:t>
            </a:r>
            <a:r>
              <a:rPr lang="fr-FR" altLang="fr-FR" sz="1800"/>
              <a:t> Ne concerne que les ménages fiscaux hors collectivités (or, 4% des 60 ans et plus vivent en collectivité)</a:t>
            </a:r>
            <a:r>
              <a:rPr lang="fr-FR" altLang="fr-FR"/>
              <a:t> </a:t>
            </a:r>
          </a:p>
        </p:txBody>
      </p:sp>
    </p:spTree>
    <p:extLst>
      <p:ext uri="{BB962C8B-B14F-4D97-AF65-F5344CB8AC3E}">
        <p14:creationId xmlns:p14="http://schemas.microsoft.com/office/powerpoint/2010/main" val="900047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8" name="Espace réservé du pied de page 4"/>
          <p:cNvSpPr>
            <a:spLocks noGrp="1"/>
          </p:cNvSpPr>
          <p:nvPr>
            <p:ph type="ftr" sz="quarter" idx="11"/>
          </p:nvPr>
        </p:nvSpPr>
        <p:spPr/>
        <p:txBody>
          <a:bodyPr/>
          <a:lstStyle/>
          <a:p>
            <a:r>
              <a:rPr lang="fr-FR" altLang="fr-FR"/>
              <a:t>La Silver économie en région Hauts de France</a:t>
            </a:r>
          </a:p>
        </p:txBody>
      </p:sp>
      <p:sp>
        <p:nvSpPr>
          <p:cNvPr id="9" name="Espace réservé du numéro de diapositive 5"/>
          <p:cNvSpPr>
            <a:spLocks noGrp="1"/>
          </p:cNvSpPr>
          <p:nvPr>
            <p:ph type="sldNum" sz="quarter" idx="12"/>
          </p:nvPr>
        </p:nvSpPr>
        <p:spPr/>
        <p:txBody>
          <a:bodyPr/>
          <a:lstStyle/>
          <a:p>
            <a:fld id="{D59153C5-0FB3-4D2C-B6C1-56589CDBA7F1}" type="slidenum">
              <a:rPr lang="fr-FR" altLang="fr-FR">
                <a:solidFill>
                  <a:srgbClr val="FFFFFF"/>
                </a:solidFill>
              </a:rPr>
              <a:pPr/>
              <a:t>46</a:t>
            </a:fld>
            <a:endParaRPr lang="fr-FR" altLang="fr-FR">
              <a:solidFill>
                <a:srgbClr val="FFFFFF"/>
              </a:solidFill>
            </a:endParaRPr>
          </a:p>
        </p:txBody>
      </p:sp>
      <p:sp>
        <p:nvSpPr>
          <p:cNvPr id="72706" name="Rectangle 2"/>
          <p:cNvSpPr>
            <a:spLocks noGrp="1" noChangeArrowheads="1"/>
          </p:cNvSpPr>
          <p:nvPr>
            <p:ph type="title"/>
          </p:nvPr>
        </p:nvSpPr>
        <p:spPr>
          <a:xfrm>
            <a:off x="609600" y="-152400"/>
            <a:ext cx="10363200" cy="755650"/>
          </a:xfrm>
        </p:spPr>
        <p:txBody>
          <a:bodyPr/>
          <a:lstStyle/>
          <a:p>
            <a:r>
              <a:rPr lang="fr-FR" altLang="fr-FR" sz="2400"/>
              <a:t>2.3 Les revenus</a:t>
            </a:r>
          </a:p>
        </p:txBody>
      </p:sp>
      <p:sp>
        <p:nvSpPr>
          <p:cNvPr id="72710" name="Rectangle 6"/>
          <p:cNvSpPr>
            <a:spLocks noGrp="1" noChangeArrowheads="1"/>
          </p:cNvSpPr>
          <p:nvPr>
            <p:ph type="body" idx="1"/>
          </p:nvPr>
        </p:nvSpPr>
        <p:spPr/>
        <p:txBody>
          <a:bodyPr/>
          <a:lstStyle/>
          <a:p>
            <a:endParaRPr lang="fr-FR" altLang="fr-FR"/>
          </a:p>
        </p:txBody>
      </p:sp>
      <p:sp>
        <p:nvSpPr>
          <p:cNvPr id="72712" name="Rectangle 8"/>
          <p:cNvSpPr>
            <a:spLocks noChangeArrowheads="1"/>
          </p:cNvSpPr>
          <p:nvPr/>
        </p:nvSpPr>
        <p:spPr bwMode="auto">
          <a:xfrm>
            <a:off x="2254251" y="1285877"/>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endParaRPr lang="fr-FR" sz="2400" smtClean="0">
              <a:solidFill>
                <a:srgbClr val="333333"/>
              </a:solidFill>
              <a:latin typeface="Times New Roman" pitchFamily="18" charset="0"/>
            </a:endParaRPr>
          </a:p>
        </p:txBody>
      </p:sp>
      <p:pic>
        <p:nvPicPr>
          <p:cNvPr id="727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143000"/>
            <a:ext cx="9347200" cy="5214938"/>
          </a:xfrm>
          <a:prstGeom prst="rect">
            <a:avLst/>
          </a:prstGeom>
          <a:noFill/>
          <a:extLst>
            <a:ext uri="{909E8E84-426E-40DD-AFC4-6F175D3DCCD1}">
              <a14:hiddenFill xmlns:a14="http://schemas.microsoft.com/office/drawing/2010/main">
                <a:solidFill>
                  <a:srgbClr val="FFFFFF"/>
                </a:solidFill>
              </a14:hiddenFill>
            </a:ext>
          </a:extLst>
        </p:spPr>
      </p:pic>
      <p:sp>
        <p:nvSpPr>
          <p:cNvPr id="72713" name="Text Box 9"/>
          <p:cNvSpPr txBox="1">
            <a:spLocks noChangeArrowheads="1"/>
          </p:cNvSpPr>
          <p:nvPr/>
        </p:nvSpPr>
        <p:spPr bwMode="auto">
          <a:xfrm>
            <a:off x="508000" y="685801"/>
            <a:ext cx="11480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914400" fontAlgn="base">
              <a:spcBef>
                <a:spcPct val="50000"/>
              </a:spcBef>
              <a:spcAft>
                <a:spcPct val="0"/>
              </a:spcAft>
            </a:pPr>
            <a:r>
              <a:rPr lang="fr-FR" altLang="fr-FR" sz="2000" b="1" smtClean="0">
                <a:solidFill>
                  <a:srgbClr val="333333"/>
                </a:solidFill>
                <a:cs typeface="Arial" pitchFamily="34" charset="0"/>
              </a:rPr>
              <a:t>Des niveaux de vie plus élevés aux abords des centres d’emplois pour les 60 – 74 ans</a:t>
            </a:r>
            <a:endParaRPr lang="fr-FR" altLang="fr-FR" sz="2000" b="1" smtClean="0">
              <a:solidFill>
                <a:srgbClr val="333333"/>
              </a:solidFill>
              <a:latin typeface="Times New Roman" pitchFamily="18" charset="0"/>
              <a:cs typeface="Times New Roman" pitchFamily="18" charset="0"/>
            </a:endParaRPr>
          </a:p>
          <a:p>
            <a:pPr defTabSz="914400" fontAlgn="base">
              <a:spcBef>
                <a:spcPct val="50000"/>
              </a:spcBef>
              <a:spcAft>
                <a:spcPct val="0"/>
              </a:spcAft>
            </a:pPr>
            <a:endParaRPr lang="fr-FR" altLang="fr-FR" sz="2000" b="1" smtClean="0">
              <a:solidFill>
                <a:srgbClr val="333333"/>
              </a:solidFill>
              <a:latin typeface="Times New Roman" pitchFamily="18" charset="0"/>
            </a:endParaRPr>
          </a:p>
        </p:txBody>
      </p:sp>
    </p:spTree>
    <p:extLst>
      <p:ext uri="{BB962C8B-B14F-4D97-AF65-F5344CB8AC3E}">
        <p14:creationId xmlns:p14="http://schemas.microsoft.com/office/powerpoint/2010/main" val="897196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6" name="Espace réservé du pied de page 4"/>
          <p:cNvSpPr>
            <a:spLocks noGrp="1"/>
          </p:cNvSpPr>
          <p:nvPr>
            <p:ph type="ftr" sz="quarter" idx="11"/>
          </p:nvPr>
        </p:nvSpPr>
        <p:spPr/>
        <p:txBody>
          <a:bodyPr/>
          <a:lstStyle/>
          <a:p>
            <a:r>
              <a:rPr lang="fr-FR" altLang="fr-FR"/>
              <a:t>La Silver économie en région Hauts de France</a:t>
            </a:r>
          </a:p>
        </p:txBody>
      </p:sp>
      <p:sp>
        <p:nvSpPr>
          <p:cNvPr id="7" name="Espace réservé du numéro de diapositive 5"/>
          <p:cNvSpPr>
            <a:spLocks noGrp="1"/>
          </p:cNvSpPr>
          <p:nvPr>
            <p:ph type="sldNum" sz="quarter" idx="12"/>
          </p:nvPr>
        </p:nvSpPr>
        <p:spPr/>
        <p:txBody>
          <a:bodyPr/>
          <a:lstStyle/>
          <a:p>
            <a:fld id="{0EE29009-EFAA-49AB-AB50-2F4AB0F1C37F}" type="slidenum">
              <a:rPr lang="fr-FR" altLang="fr-FR">
                <a:solidFill>
                  <a:srgbClr val="FFFFFF"/>
                </a:solidFill>
              </a:rPr>
              <a:pPr/>
              <a:t>47</a:t>
            </a:fld>
            <a:endParaRPr lang="fr-FR" altLang="fr-FR">
              <a:solidFill>
                <a:srgbClr val="FFFFFF"/>
              </a:solidFill>
            </a:endParaRPr>
          </a:p>
        </p:txBody>
      </p:sp>
      <p:sp>
        <p:nvSpPr>
          <p:cNvPr id="73730" name="Rectangle 2"/>
          <p:cNvSpPr>
            <a:spLocks noGrp="1" noChangeArrowheads="1"/>
          </p:cNvSpPr>
          <p:nvPr>
            <p:ph type="title"/>
          </p:nvPr>
        </p:nvSpPr>
        <p:spPr>
          <a:xfrm>
            <a:off x="609600" y="161926"/>
            <a:ext cx="10363200" cy="371475"/>
          </a:xfrm>
        </p:spPr>
        <p:txBody>
          <a:bodyPr/>
          <a:lstStyle/>
          <a:p>
            <a:r>
              <a:rPr lang="fr-FR" altLang="fr-FR" sz="2400"/>
              <a:t>2.4 La consommation</a:t>
            </a:r>
          </a:p>
        </p:txBody>
      </p:sp>
      <p:sp>
        <p:nvSpPr>
          <p:cNvPr id="73731" name="Rectangle 3"/>
          <p:cNvSpPr>
            <a:spLocks noGrp="1" noChangeArrowheads="1"/>
          </p:cNvSpPr>
          <p:nvPr>
            <p:ph type="body" idx="1"/>
          </p:nvPr>
        </p:nvSpPr>
        <p:spPr>
          <a:xfrm>
            <a:off x="0" y="914400"/>
            <a:ext cx="10871200" cy="4800600"/>
          </a:xfrm>
        </p:spPr>
        <p:txBody>
          <a:bodyPr/>
          <a:lstStyle/>
          <a:p>
            <a:r>
              <a:rPr lang="fr-FR" altLang="fr-FR" sz="2000"/>
              <a:t>La connaissance de la consommation des personnes âgées est très restreinte et repose pour l’essentiel sur l’Enquête Budget des Familles.</a:t>
            </a:r>
          </a:p>
          <a:p>
            <a:pPr lvl="1"/>
            <a:r>
              <a:rPr lang="fr-FR" altLang="fr-FR" sz="1200" b="1" u="sng"/>
              <a:t>Limites</a:t>
            </a:r>
            <a:r>
              <a:rPr lang="fr-FR" altLang="fr-FR" sz="1200" u="sng"/>
              <a:t> :</a:t>
            </a:r>
            <a:r>
              <a:rPr lang="fr-FR" altLang="fr-FR" sz="1200"/>
              <a:t>  Elle ne concerne que les ménages ordinaires</a:t>
            </a:r>
          </a:p>
          <a:p>
            <a:pPr lvl="1"/>
            <a:r>
              <a:rPr lang="fr-FR" altLang="fr-FR" sz="1200"/>
              <a:t>                Elle n’est utilisable que dans une nomenclature</a:t>
            </a:r>
          </a:p>
          <a:p>
            <a:pPr lvl="1"/>
            <a:r>
              <a:rPr lang="fr-FR" altLang="fr-FR" sz="1200"/>
              <a:t>                spécifique</a:t>
            </a:r>
          </a:p>
          <a:p>
            <a:endParaRPr lang="fr-FR" altLang="fr-FR" sz="1200"/>
          </a:p>
          <a:p>
            <a:pPr lvl="1"/>
            <a:endParaRPr lang="fr-FR" altLang="fr-FR"/>
          </a:p>
        </p:txBody>
      </p:sp>
      <p:graphicFrame>
        <p:nvGraphicFramePr>
          <p:cNvPr id="73732" name="Object 4"/>
          <p:cNvGraphicFramePr>
            <a:graphicFrameLocks noChangeAspect="1"/>
          </p:cNvGraphicFramePr>
          <p:nvPr/>
        </p:nvGraphicFramePr>
        <p:xfrm>
          <a:off x="1625600" y="2362200"/>
          <a:ext cx="8661400" cy="3549650"/>
        </p:xfrm>
        <a:graphic>
          <a:graphicData uri="http://schemas.openxmlformats.org/presentationml/2006/ole">
            <mc:AlternateContent xmlns:mc="http://schemas.openxmlformats.org/markup-compatibility/2006">
              <mc:Choice xmlns:v="urn:schemas-microsoft-com:vml" Requires="v">
                <p:oleObj spid="_x0000_s6148" name="Image bitmap" r:id="rId3" imgW="5047619" imgH="4009524" progId="Paint.Picture">
                  <p:embed/>
                </p:oleObj>
              </mc:Choice>
              <mc:Fallback>
                <p:oleObj name="Image bitmap" r:id="rId3" imgW="5047619" imgH="40095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2362200"/>
                        <a:ext cx="8661400"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98817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6" name="Espace réservé du pied de page 4"/>
          <p:cNvSpPr>
            <a:spLocks noGrp="1"/>
          </p:cNvSpPr>
          <p:nvPr>
            <p:ph type="ftr" sz="quarter" idx="11"/>
          </p:nvPr>
        </p:nvSpPr>
        <p:spPr/>
        <p:txBody>
          <a:bodyPr/>
          <a:lstStyle/>
          <a:p>
            <a:r>
              <a:rPr lang="fr-FR" altLang="fr-FR"/>
              <a:t>La Silver économie en région Hauts de France</a:t>
            </a:r>
          </a:p>
        </p:txBody>
      </p:sp>
      <p:sp>
        <p:nvSpPr>
          <p:cNvPr id="7" name="Espace réservé du numéro de diapositive 5"/>
          <p:cNvSpPr>
            <a:spLocks noGrp="1"/>
          </p:cNvSpPr>
          <p:nvPr>
            <p:ph type="sldNum" sz="quarter" idx="12"/>
          </p:nvPr>
        </p:nvSpPr>
        <p:spPr/>
        <p:txBody>
          <a:bodyPr/>
          <a:lstStyle/>
          <a:p>
            <a:fld id="{64922E8C-5DD3-4BA6-8B94-F8BA53550D26}" type="slidenum">
              <a:rPr lang="fr-FR" altLang="fr-FR">
                <a:solidFill>
                  <a:srgbClr val="FFFFFF"/>
                </a:solidFill>
              </a:rPr>
              <a:pPr/>
              <a:t>48</a:t>
            </a:fld>
            <a:endParaRPr lang="fr-FR" altLang="fr-FR">
              <a:solidFill>
                <a:srgbClr val="FFFFFF"/>
              </a:solidFill>
            </a:endParaRPr>
          </a:p>
        </p:txBody>
      </p:sp>
      <p:sp>
        <p:nvSpPr>
          <p:cNvPr id="74754" name="Rectangle 2"/>
          <p:cNvSpPr>
            <a:spLocks noGrp="1" noChangeArrowheads="1"/>
          </p:cNvSpPr>
          <p:nvPr>
            <p:ph type="title"/>
          </p:nvPr>
        </p:nvSpPr>
        <p:spPr>
          <a:xfrm>
            <a:off x="609600" y="152403"/>
            <a:ext cx="10363200" cy="447675"/>
          </a:xfrm>
        </p:spPr>
        <p:txBody>
          <a:bodyPr/>
          <a:lstStyle/>
          <a:p>
            <a:r>
              <a:rPr lang="fr-FR" altLang="fr-FR" sz="2400"/>
              <a:t>2.5 Le patrimoine</a:t>
            </a:r>
          </a:p>
        </p:txBody>
      </p:sp>
      <p:sp>
        <p:nvSpPr>
          <p:cNvPr id="74755" name="Rectangle 3"/>
          <p:cNvSpPr>
            <a:spLocks noGrp="1" noChangeArrowheads="1"/>
          </p:cNvSpPr>
          <p:nvPr>
            <p:ph type="body" idx="1"/>
          </p:nvPr>
        </p:nvSpPr>
        <p:spPr>
          <a:xfrm>
            <a:off x="0" y="914400"/>
            <a:ext cx="10871200" cy="4800600"/>
          </a:xfrm>
        </p:spPr>
        <p:txBody>
          <a:bodyPr/>
          <a:lstStyle/>
          <a:p>
            <a:r>
              <a:rPr lang="fr-FR" altLang="fr-FR" sz="2000"/>
              <a:t>La connaissance du patrimoine des ménages est assurée par l’enquête Patrimoine, visant à décrire les actifs financiers et immobiliers des ménages.</a:t>
            </a:r>
          </a:p>
          <a:p>
            <a:pPr lvl="1"/>
            <a:r>
              <a:rPr lang="fr-FR" altLang="fr-FR" sz="1200" b="1" u="sng"/>
              <a:t>Limites</a:t>
            </a:r>
            <a:r>
              <a:rPr lang="fr-FR" altLang="fr-FR" sz="1200" u="sng"/>
              <a:t> :</a:t>
            </a:r>
            <a:r>
              <a:rPr lang="fr-FR" altLang="fr-FR" sz="1200"/>
              <a:t> Elle ne concerne que les ménages ordinaires</a:t>
            </a:r>
          </a:p>
          <a:p>
            <a:pPr lvl="1"/>
            <a:r>
              <a:rPr lang="fr-FR" altLang="fr-FR" sz="1200"/>
              <a:t>               Elle n’est pas localisable</a:t>
            </a:r>
          </a:p>
          <a:p>
            <a:pPr lvl="1"/>
            <a:r>
              <a:rPr lang="fr-FR" altLang="fr-FR" sz="1200"/>
              <a:t>               Elle n’est utilisable que dans une nomenclature spécifique</a:t>
            </a:r>
          </a:p>
          <a:p>
            <a:endParaRPr lang="fr-FR" altLang="fr-FR" sz="1000"/>
          </a:p>
          <a:p>
            <a:pPr lvl="1">
              <a:buFontTx/>
              <a:buNone/>
            </a:pPr>
            <a:r>
              <a:rPr lang="fr-FR" altLang="fr-FR"/>
              <a:t>L’enquête 2010 atteste une forte détention de patrimoine chez les plus de 60 ans :</a:t>
            </a:r>
          </a:p>
        </p:txBody>
      </p:sp>
      <p:graphicFrame>
        <p:nvGraphicFramePr>
          <p:cNvPr id="74756" name="Object 4"/>
          <p:cNvGraphicFramePr>
            <a:graphicFrameLocks noChangeAspect="1"/>
          </p:cNvGraphicFramePr>
          <p:nvPr/>
        </p:nvGraphicFramePr>
        <p:xfrm>
          <a:off x="1625600" y="3352800"/>
          <a:ext cx="8331200" cy="2881313"/>
        </p:xfrm>
        <a:graphic>
          <a:graphicData uri="http://schemas.openxmlformats.org/presentationml/2006/ole">
            <mc:AlternateContent xmlns:mc="http://schemas.openxmlformats.org/markup-compatibility/2006">
              <mc:Choice xmlns:v="urn:schemas-microsoft-com:vml" Requires="v">
                <p:oleObj spid="_x0000_s7172" name="Image bitmap" r:id="rId3" imgW="6114286" imgH="2819794" progId="Paint.Picture">
                  <p:embed/>
                </p:oleObj>
              </mc:Choice>
              <mc:Fallback>
                <p:oleObj name="Image bitmap" r:id="rId3" imgW="6114286" imgH="281979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3352800"/>
                        <a:ext cx="833120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7780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7" name="Espace réservé du pied de page 4"/>
          <p:cNvSpPr>
            <a:spLocks noGrp="1"/>
          </p:cNvSpPr>
          <p:nvPr>
            <p:ph type="ftr" sz="quarter" idx="11"/>
          </p:nvPr>
        </p:nvSpPr>
        <p:spPr/>
        <p:txBody>
          <a:bodyPr/>
          <a:lstStyle/>
          <a:p>
            <a:r>
              <a:rPr lang="fr-FR" altLang="fr-FR"/>
              <a:t>La Silver économie en région Hauts de France</a:t>
            </a:r>
          </a:p>
        </p:txBody>
      </p:sp>
      <p:sp>
        <p:nvSpPr>
          <p:cNvPr id="8" name="Espace réservé du numéro de diapositive 5"/>
          <p:cNvSpPr>
            <a:spLocks noGrp="1"/>
          </p:cNvSpPr>
          <p:nvPr>
            <p:ph type="sldNum" sz="quarter" idx="12"/>
          </p:nvPr>
        </p:nvSpPr>
        <p:spPr/>
        <p:txBody>
          <a:bodyPr/>
          <a:lstStyle/>
          <a:p>
            <a:fld id="{3D47D40A-B773-4A96-8F7B-B28D359913C1}" type="slidenum">
              <a:rPr lang="fr-FR" altLang="fr-FR">
                <a:solidFill>
                  <a:srgbClr val="FFFFFF"/>
                </a:solidFill>
              </a:rPr>
              <a:pPr/>
              <a:t>49</a:t>
            </a:fld>
            <a:endParaRPr lang="fr-FR" altLang="fr-FR">
              <a:solidFill>
                <a:srgbClr val="FFFFFF"/>
              </a:solidFill>
            </a:endParaRPr>
          </a:p>
        </p:txBody>
      </p:sp>
      <p:sp>
        <p:nvSpPr>
          <p:cNvPr id="75778" name="Rectangle 2"/>
          <p:cNvSpPr>
            <a:spLocks noGrp="1" noChangeArrowheads="1"/>
          </p:cNvSpPr>
          <p:nvPr>
            <p:ph type="title"/>
          </p:nvPr>
        </p:nvSpPr>
        <p:spPr>
          <a:xfrm>
            <a:off x="609600" y="161926"/>
            <a:ext cx="10363200" cy="371475"/>
          </a:xfrm>
        </p:spPr>
        <p:txBody>
          <a:bodyPr/>
          <a:lstStyle/>
          <a:p>
            <a:r>
              <a:rPr lang="fr-FR" altLang="fr-FR" sz="2000"/>
              <a:t>2.6 Analyse de la demande au travers de secteurs spécifiques</a:t>
            </a:r>
          </a:p>
        </p:txBody>
      </p:sp>
      <p:sp>
        <p:nvSpPr>
          <p:cNvPr id="75779" name="Rectangle 3"/>
          <p:cNvSpPr>
            <a:spLocks noGrp="1" noChangeArrowheads="1"/>
          </p:cNvSpPr>
          <p:nvPr>
            <p:ph type="body" idx="1"/>
          </p:nvPr>
        </p:nvSpPr>
        <p:spPr>
          <a:xfrm>
            <a:off x="-304800" y="2438400"/>
            <a:ext cx="3759200" cy="3657600"/>
          </a:xfrm>
        </p:spPr>
        <p:txBody>
          <a:bodyPr/>
          <a:lstStyle/>
          <a:p>
            <a:pPr>
              <a:buFontTx/>
              <a:buNone/>
            </a:pPr>
            <a:r>
              <a:rPr lang="fr-FR" altLang="fr-FR" sz="1200"/>
              <a:t>	Il est également possible d’étudier le recours aux services à la personne, par âge, revenu…</a:t>
            </a:r>
          </a:p>
          <a:p>
            <a:pPr>
              <a:buFontTx/>
              <a:buNone/>
            </a:pPr>
            <a:endParaRPr lang="fr-FR" altLang="fr-FR" sz="1200"/>
          </a:p>
          <a:p>
            <a:pPr>
              <a:buFontTx/>
              <a:buNone/>
            </a:pPr>
            <a:endParaRPr lang="fr-FR" altLang="fr-FR" sz="1200"/>
          </a:p>
          <a:p>
            <a:pPr>
              <a:buFontTx/>
              <a:buNone/>
            </a:pPr>
            <a:r>
              <a:rPr lang="fr-FR" altLang="fr-FR" sz="1200"/>
              <a:t>	Source : Insee Analyses midi-Pyrénées « les papy boomers dynamisent la demande de services à la personne d’ici à 2025 »</a:t>
            </a: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733" y="1219200"/>
            <a:ext cx="8695267"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1" name="Rectangle 5"/>
          <p:cNvSpPr>
            <a:spLocks noChangeArrowheads="1"/>
          </p:cNvSpPr>
          <p:nvPr/>
        </p:nvSpPr>
        <p:spPr bwMode="auto">
          <a:xfrm>
            <a:off x="203200" y="914400"/>
            <a:ext cx="10871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nSpc>
                <a:spcPct val="90000"/>
              </a:lnSpc>
              <a:spcBef>
                <a:spcPct val="20000"/>
              </a:spcBef>
              <a:buBlip>
                <a:blip r:embed="rId3"/>
              </a:buBlip>
              <a:defRPr sz="2400">
                <a:solidFill>
                  <a:srgbClr val="000099"/>
                </a:solidFill>
                <a:latin typeface="Arial" pitchFamily="34" charset="0"/>
              </a:defRPr>
            </a:lvl1pPr>
            <a:lvl2pPr marL="742950" indent="-285750">
              <a:lnSpc>
                <a:spcPct val="90000"/>
              </a:lnSpc>
              <a:spcBef>
                <a:spcPct val="20000"/>
              </a:spcBef>
              <a:buBlip>
                <a:blip r:embed="rId3"/>
              </a:buBlip>
              <a:defRPr sz="2200">
                <a:solidFill>
                  <a:srgbClr val="333333"/>
                </a:solidFill>
                <a:latin typeface="Arial" pitchFamily="34" charset="0"/>
              </a:defRPr>
            </a:lvl2pPr>
            <a:lvl3pPr marL="1143000" indent="-228600">
              <a:lnSpc>
                <a:spcPct val="90000"/>
              </a:lnSpc>
              <a:spcBef>
                <a:spcPct val="20000"/>
              </a:spcBef>
              <a:buBlip>
                <a:blip r:embed="rId3"/>
              </a:buBlip>
              <a:defRPr>
                <a:solidFill>
                  <a:srgbClr val="000099"/>
                </a:solidFill>
                <a:latin typeface="Arial" pitchFamily="34" charset="0"/>
              </a:defRPr>
            </a:lvl3pPr>
            <a:lvl4pPr marL="1600200" indent="-228600">
              <a:lnSpc>
                <a:spcPct val="90000"/>
              </a:lnSpc>
              <a:spcBef>
                <a:spcPct val="20000"/>
              </a:spcBef>
              <a:buBlip>
                <a:blip r:embed="rId3"/>
              </a:buBlip>
              <a:defRPr sz="1600">
                <a:solidFill>
                  <a:srgbClr val="333333"/>
                </a:solidFill>
                <a:latin typeface="Arial" pitchFamily="34" charset="0"/>
              </a:defRPr>
            </a:lvl4pPr>
            <a:lvl5pPr marL="2057400" indent="-228600">
              <a:lnSpc>
                <a:spcPct val="90000"/>
              </a:lnSpc>
              <a:spcBef>
                <a:spcPct val="20000"/>
              </a:spcBef>
              <a:buClr>
                <a:srgbClr val="FF6600"/>
              </a:buClr>
              <a:buChar char="♦"/>
              <a:defRPr sz="2400" b="1">
                <a:solidFill>
                  <a:srgbClr val="000099"/>
                </a:solidFill>
                <a:latin typeface="Arial" pitchFamily="34" charset="0"/>
              </a:defRPr>
            </a:lvl5pPr>
            <a:lvl6pPr marL="25146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6pPr>
            <a:lvl7pPr marL="29718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7pPr>
            <a:lvl8pPr marL="34290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8pPr>
            <a:lvl9pPr marL="38862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9pPr>
          </a:lstStyle>
          <a:p>
            <a:pPr defTabSz="914400" fontAlgn="base">
              <a:spcAft>
                <a:spcPct val="0"/>
              </a:spcAft>
            </a:pPr>
            <a:r>
              <a:rPr lang="fr-FR" altLang="fr-FR" sz="1800" b="1" i="1" smtClean="0"/>
              <a:t>Exemple du secteur des services à la personne :</a:t>
            </a:r>
          </a:p>
          <a:p>
            <a:pPr defTabSz="914400" fontAlgn="base">
              <a:spcAft>
                <a:spcPct val="0"/>
              </a:spcAft>
            </a:pPr>
            <a:endParaRPr lang="fr-FR" altLang="fr-FR" sz="1800" b="1" i="1" smtClean="0"/>
          </a:p>
          <a:p>
            <a:pPr lvl="1" defTabSz="914400" fontAlgn="base">
              <a:spcAft>
                <a:spcPct val="0"/>
              </a:spcAft>
            </a:pPr>
            <a:endParaRPr lang="fr-FR" altLang="fr-FR" smtClean="0"/>
          </a:p>
        </p:txBody>
      </p:sp>
    </p:spTree>
    <p:extLst>
      <p:ext uri="{BB962C8B-B14F-4D97-AF65-F5344CB8AC3E}">
        <p14:creationId xmlns:p14="http://schemas.microsoft.com/office/powerpoint/2010/main" val="2803968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123" y="263047"/>
            <a:ext cx="10276353" cy="1248845"/>
          </a:xfrm>
        </p:spPr>
        <p:txBody>
          <a:bodyPr>
            <a:normAutofit fontScale="90000"/>
          </a:bodyPr>
          <a:lstStyle/>
          <a:p>
            <a:pPr algn="ctr">
              <a:lnSpc>
                <a:spcPct val="100000"/>
              </a:lnSpc>
            </a:pPr>
            <a:r>
              <a:rPr lang="fr-FR" sz="4000" b="1" dirty="0" smtClean="0">
                <a:solidFill>
                  <a:schemeClr val="accent1"/>
                </a:solidFill>
              </a:rPr>
              <a:t>Services à la Personne  en Europe : pour une meilleure qualité des emplois et des services</a:t>
            </a:r>
            <a:endParaRPr lang="fr-FR" sz="4000" b="1" dirty="0">
              <a:solidFill>
                <a:schemeClr val="accent1"/>
              </a:solidFill>
            </a:endParaRPr>
          </a:p>
        </p:txBody>
      </p:sp>
      <p:sp>
        <p:nvSpPr>
          <p:cNvPr id="3" name="Espace réservé du contenu 2"/>
          <p:cNvSpPr>
            <a:spLocks noGrp="1"/>
          </p:cNvSpPr>
          <p:nvPr>
            <p:ph idx="1"/>
          </p:nvPr>
        </p:nvSpPr>
        <p:spPr>
          <a:xfrm>
            <a:off x="1122332" y="2016690"/>
            <a:ext cx="10058400" cy="3770335"/>
          </a:xfrm>
        </p:spPr>
        <p:txBody>
          <a:bodyPr>
            <a:normAutofit fontScale="70000" lnSpcReduction="20000"/>
          </a:bodyPr>
          <a:lstStyle/>
          <a:p>
            <a:endParaRPr lang="fr-FR" dirty="0" smtClean="0"/>
          </a:p>
          <a:p>
            <a:pPr marL="0" indent="0" algn="ctr">
              <a:lnSpc>
                <a:spcPct val="100000"/>
              </a:lnSpc>
              <a:spcBef>
                <a:spcPts val="0"/>
              </a:spcBef>
              <a:spcAft>
                <a:spcPts val="0"/>
              </a:spcAft>
              <a:buNone/>
            </a:pPr>
            <a:endParaRPr lang="fr-FR" sz="4100" b="1" dirty="0" smtClean="0"/>
          </a:p>
          <a:p>
            <a:pPr marL="0" indent="0" algn="ctr">
              <a:lnSpc>
                <a:spcPct val="120000"/>
              </a:lnSpc>
              <a:spcBef>
                <a:spcPts val="0"/>
              </a:spcBef>
              <a:spcAft>
                <a:spcPts val="0"/>
              </a:spcAft>
              <a:buNone/>
            </a:pPr>
            <a:r>
              <a:rPr lang="fr-FR" sz="5800" b="1" dirty="0" err="1" smtClean="0"/>
              <a:t>Sanjin</a:t>
            </a:r>
            <a:r>
              <a:rPr lang="fr-FR" sz="5800" b="1" dirty="0" smtClean="0"/>
              <a:t> PLAKALO</a:t>
            </a:r>
          </a:p>
          <a:p>
            <a:pPr marL="0" indent="0" algn="ctr">
              <a:lnSpc>
                <a:spcPct val="120000"/>
              </a:lnSpc>
              <a:spcBef>
                <a:spcPts val="0"/>
              </a:spcBef>
              <a:spcAft>
                <a:spcPts val="0"/>
              </a:spcAft>
              <a:buNone/>
            </a:pPr>
            <a:r>
              <a:rPr lang="fr-FR" sz="4500" dirty="0" smtClean="0"/>
              <a:t>Chargé de projets</a:t>
            </a:r>
            <a:endParaRPr lang="fr-FR" sz="4500" dirty="0"/>
          </a:p>
          <a:p>
            <a:pPr marL="0" indent="0" algn="ctr">
              <a:lnSpc>
                <a:spcPct val="100000"/>
              </a:lnSpc>
              <a:spcBef>
                <a:spcPts val="0"/>
              </a:spcBef>
              <a:spcAft>
                <a:spcPts val="0"/>
              </a:spcAft>
              <a:buNone/>
            </a:pPr>
            <a:endParaRPr lang="fr-FR" sz="3200" dirty="0"/>
          </a:p>
          <a:p>
            <a:pPr marL="0" indent="0" algn="ctr">
              <a:buNone/>
            </a:pPr>
            <a:endParaRPr lang="fr-FR" sz="2800" dirty="0"/>
          </a:p>
          <a:p>
            <a:pPr marL="0" indent="0" algn="ctr">
              <a:lnSpc>
                <a:spcPct val="120000"/>
              </a:lnSpc>
              <a:spcBef>
                <a:spcPts val="0"/>
              </a:spcBef>
              <a:spcAft>
                <a:spcPts val="0"/>
              </a:spcAft>
              <a:buNone/>
            </a:pPr>
            <a:r>
              <a:rPr lang="fr-FR" sz="5100" b="1" cap="all" dirty="0" err="1" smtClean="0"/>
              <a:t>Think</a:t>
            </a:r>
            <a:r>
              <a:rPr lang="fr-FR" sz="5100" b="1" cap="all" dirty="0" smtClean="0"/>
              <a:t> &amp; do tank européen pour la solidarité</a:t>
            </a:r>
            <a:endParaRPr lang="fr-FR" sz="5100" b="1" cap="all" dirty="0"/>
          </a:p>
          <a:p>
            <a:endParaRPr lang="fr-FR" dirty="0" smtClean="0"/>
          </a:p>
          <a:p>
            <a:endParaRPr lang="fr-FR" dirty="0"/>
          </a:p>
          <a:p>
            <a:endParaRPr lang="fr-FR" dirty="0" smtClean="0"/>
          </a:p>
          <a:p>
            <a:pPr marL="0" indent="0">
              <a:buNone/>
            </a:pPr>
            <a:endParaRPr lang="fr-FR" dirty="0"/>
          </a:p>
        </p:txBody>
      </p:sp>
    </p:spTree>
    <p:extLst>
      <p:ext uri="{BB962C8B-B14F-4D97-AF65-F5344CB8AC3E}">
        <p14:creationId xmlns:p14="http://schemas.microsoft.com/office/powerpoint/2010/main" val="11697359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6939425B-0074-4D29-8583-E32EEE26193C}" type="slidenum">
              <a:rPr lang="fr-FR" altLang="fr-FR">
                <a:solidFill>
                  <a:srgbClr val="FFFFFF"/>
                </a:solidFill>
              </a:rPr>
              <a:pPr/>
              <a:t>50</a:t>
            </a:fld>
            <a:endParaRPr lang="fr-FR" altLang="fr-FR">
              <a:solidFill>
                <a:srgbClr val="FFFFFF"/>
              </a:solidFill>
            </a:endParaRPr>
          </a:p>
        </p:txBody>
      </p:sp>
      <p:sp>
        <p:nvSpPr>
          <p:cNvPr id="76802" name="Rectangle 2"/>
          <p:cNvSpPr>
            <a:spLocks noGrp="1" noChangeArrowheads="1"/>
          </p:cNvSpPr>
          <p:nvPr>
            <p:ph type="title"/>
          </p:nvPr>
        </p:nvSpPr>
        <p:spPr>
          <a:xfrm>
            <a:off x="609600" y="152402"/>
            <a:ext cx="11176000" cy="371475"/>
          </a:xfrm>
        </p:spPr>
        <p:txBody>
          <a:bodyPr/>
          <a:lstStyle/>
          <a:p>
            <a:r>
              <a:rPr lang="fr-FR" altLang="fr-FR" sz="2000"/>
              <a:t>2.7 Les besoins des populations vieillissantes et/ou dépendantes</a:t>
            </a:r>
          </a:p>
        </p:txBody>
      </p:sp>
      <p:sp>
        <p:nvSpPr>
          <p:cNvPr id="76803" name="Rectangle 3"/>
          <p:cNvSpPr>
            <a:spLocks noGrp="1" noChangeArrowheads="1"/>
          </p:cNvSpPr>
          <p:nvPr>
            <p:ph type="body" idx="1"/>
          </p:nvPr>
        </p:nvSpPr>
        <p:spPr>
          <a:xfrm>
            <a:off x="101600" y="914400"/>
            <a:ext cx="10871200" cy="5181600"/>
          </a:xfrm>
        </p:spPr>
        <p:txBody>
          <a:bodyPr/>
          <a:lstStyle/>
          <a:p>
            <a:r>
              <a:rPr lang="fr-FR" altLang="fr-FR"/>
              <a:t>Les enquêtes Handicap- santé en ménage, institutions et le volet « aidants » permettent de mieux connaître les besoins et habitudes de ces populations spécifiques. </a:t>
            </a:r>
          </a:p>
          <a:p>
            <a:endParaRPr lang="fr-FR" altLang="fr-FR"/>
          </a:p>
          <a:p>
            <a:r>
              <a:rPr lang="fr-FR" altLang="fr-FR"/>
              <a:t>Un appariement avec les données d’assurance maladie a été effectué et permet de connaître leur dépenses de santé</a:t>
            </a:r>
          </a:p>
          <a:p>
            <a:endParaRPr lang="fr-FR" altLang="fr-FR"/>
          </a:p>
          <a:p>
            <a:r>
              <a:rPr lang="fr-FR" altLang="fr-FR" b="1" i="1" u="sng"/>
              <a:t>Limites :</a:t>
            </a:r>
            <a:r>
              <a:rPr lang="fr-FR" altLang="fr-FR"/>
              <a:t> HSM et HSI exploitables directement dans les départements du Nord et du Pas-de-Calais</a:t>
            </a:r>
          </a:p>
          <a:p>
            <a:r>
              <a:rPr lang="fr-FR" altLang="fr-FR"/>
              <a:t>MAIS : méthodologie statistique de type «  petits-domaines » possible pour l’ancienne région Picarde.</a:t>
            </a:r>
          </a:p>
        </p:txBody>
      </p:sp>
    </p:spTree>
    <p:extLst>
      <p:ext uri="{BB962C8B-B14F-4D97-AF65-F5344CB8AC3E}">
        <p14:creationId xmlns:p14="http://schemas.microsoft.com/office/powerpoint/2010/main" val="13780468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6" name="Espace réservé du pied de page 4"/>
          <p:cNvSpPr>
            <a:spLocks noGrp="1"/>
          </p:cNvSpPr>
          <p:nvPr>
            <p:ph type="ftr" sz="quarter" idx="11"/>
          </p:nvPr>
        </p:nvSpPr>
        <p:spPr/>
        <p:txBody>
          <a:bodyPr/>
          <a:lstStyle/>
          <a:p>
            <a:r>
              <a:rPr lang="fr-FR" altLang="fr-FR"/>
              <a:t>La Silver économie en région Hauts de France</a:t>
            </a:r>
          </a:p>
        </p:txBody>
      </p:sp>
      <p:sp>
        <p:nvSpPr>
          <p:cNvPr id="7" name="Espace réservé du numéro de diapositive 5"/>
          <p:cNvSpPr>
            <a:spLocks noGrp="1"/>
          </p:cNvSpPr>
          <p:nvPr>
            <p:ph type="sldNum" sz="quarter" idx="12"/>
          </p:nvPr>
        </p:nvSpPr>
        <p:spPr/>
        <p:txBody>
          <a:bodyPr/>
          <a:lstStyle/>
          <a:p>
            <a:fld id="{E789D853-2985-455B-ABC2-234EB7D9EECC}" type="slidenum">
              <a:rPr lang="fr-FR" altLang="fr-FR">
                <a:solidFill>
                  <a:srgbClr val="FFFFFF"/>
                </a:solidFill>
              </a:rPr>
              <a:pPr/>
              <a:t>51</a:t>
            </a:fld>
            <a:endParaRPr lang="fr-FR" altLang="fr-FR">
              <a:solidFill>
                <a:srgbClr val="FFFFFF"/>
              </a:solidFill>
            </a:endParaRPr>
          </a:p>
        </p:txBody>
      </p:sp>
      <p:sp>
        <p:nvSpPr>
          <p:cNvPr id="77826" name="Rectangle 2"/>
          <p:cNvSpPr>
            <a:spLocks noGrp="1" noChangeArrowheads="1"/>
          </p:cNvSpPr>
          <p:nvPr>
            <p:ph type="title"/>
          </p:nvPr>
        </p:nvSpPr>
        <p:spPr>
          <a:xfrm>
            <a:off x="609600" y="161926"/>
            <a:ext cx="10871200" cy="371475"/>
          </a:xfrm>
        </p:spPr>
        <p:txBody>
          <a:bodyPr/>
          <a:lstStyle/>
          <a:p>
            <a:r>
              <a:rPr lang="fr-FR" altLang="fr-FR" sz="2000"/>
              <a:t>2.7 Les besoins des populations vieillissantes et/ou dépendantes</a:t>
            </a:r>
          </a:p>
        </p:txBody>
      </p:sp>
      <p:sp>
        <p:nvSpPr>
          <p:cNvPr id="77827" name="Rectangle 3"/>
          <p:cNvSpPr>
            <a:spLocks noGrp="1" noChangeArrowheads="1"/>
          </p:cNvSpPr>
          <p:nvPr>
            <p:ph type="body" idx="1"/>
          </p:nvPr>
        </p:nvSpPr>
        <p:spPr>
          <a:xfrm>
            <a:off x="203200" y="3810000"/>
            <a:ext cx="10871200" cy="1752600"/>
          </a:xfrm>
        </p:spPr>
        <p:txBody>
          <a:bodyPr/>
          <a:lstStyle/>
          <a:p>
            <a:r>
              <a:rPr lang="fr-FR" altLang="fr-FR" sz="1800"/>
              <a:t>Source : « Vieillir chez soi : usages et besoin des aides techniques et des aménagements du logement » (Drees)</a:t>
            </a:r>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2" y="1447800"/>
            <a:ext cx="11402484"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6724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A719B233-7B42-4A00-833B-2744F5E37A54}" type="slidenum">
              <a:rPr lang="fr-FR" altLang="fr-FR">
                <a:solidFill>
                  <a:srgbClr val="FFFFFF"/>
                </a:solidFill>
              </a:rPr>
              <a:pPr/>
              <a:t>52</a:t>
            </a:fld>
            <a:endParaRPr lang="fr-FR" altLang="fr-FR">
              <a:solidFill>
                <a:srgbClr val="FFFFFF"/>
              </a:solidFill>
            </a:endParaRPr>
          </a:p>
        </p:txBody>
      </p:sp>
      <p:sp>
        <p:nvSpPr>
          <p:cNvPr id="78850" name="Rectangle 2"/>
          <p:cNvSpPr>
            <a:spLocks noGrp="1" noChangeArrowheads="1"/>
          </p:cNvSpPr>
          <p:nvPr>
            <p:ph type="title"/>
          </p:nvPr>
        </p:nvSpPr>
        <p:spPr>
          <a:xfrm>
            <a:off x="609600" y="152400"/>
            <a:ext cx="11074400" cy="381000"/>
          </a:xfrm>
        </p:spPr>
        <p:txBody>
          <a:bodyPr/>
          <a:lstStyle/>
          <a:p>
            <a:r>
              <a:rPr lang="fr-FR" altLang="fr-FR" sz="2000"/>
              <a:t>2.7 Les besoins des populations vieillissantes et/ou dépendantes</a:t>
            </a:r>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10253133" cy="510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3795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C90AE0FD-EE4F-4FE7-87CC-08391E579B84}" type="slidenum">
              <a:rPr lang="fr-FR" altLang="fr-FR">
                <a:solidFill>
                  <a:srgbClr val="FFFFFF"/>
                </a:solidFill>
              </a:rPr>
              <a:pPr/>
              <a:t>53</a:t>
            </a:fld>
            <a:endParaRPr lang="fr-FR" altLang="fr-FR">
              <a:solidFill>
                <a:srgbClr val="FFFFFF"/>
              </a:solidFill>
            </a:endParaRPr>
          </a:p>
        </p:txBody>
      </p:sp>
      <p:sp>
        <p:nvSpPr>
          <p:cNvPr id="106498" name="Rectangle 2"/>
          <p:cNvSpPr>
            <a:spLocks noGrp="1" noChangeArrowheads="1"/>
          </p:cNvSpPr>
          <p:nvPr>
            <p:ph type="title"/>
          </p:nvPr>
        </p:nvSpPr>
        <p:spPr>
          <a:xfrm>
            <a:off x="609600" y="-377825"/>
            <a:ext cx="11582400" cy="755650"/>
          </a:xfrm>
        </p:spPr>
        <p:txBody>
          <a:bodyPr/>
          <a:lstStyle/>
          <a:p>
            <a:r>
              <a:rPr lang="fr-FR" altLang="fr-FR" sz="2000"/>
              <a:t>2.7 Les besoins des populations vieillissantes et/ou dépendantes</a:t>
            </a:r>
          </a:p>
        </p:txBody>
      </p:sp>
      <p:sp>
        <p:nvSpPr>
          <p:cNvPr id="106499" name="Rectangle 3"/>
          <p:cNvSpPr>
            <a:spLocks noGrp="1" noChangeArrowheads="1"/>
          </p:cNvSpPr>
          <p:nvPr>
            <p:ph type="body" idx="1"/>
          </p:nvPr>
        </p:nvSpPr>
        <p:spPr/>
        <p:txBody>
          <a:bodyPr/>
          <a:lstStyle/>
          <a:p>
            <a:pPr algn="just">
              <a:lnSpc>
                <a:spcPct val="80000"/>
              </a:lnSpc>
            </a:pPr>
            <a:r>
              <a:rPr lang="fr-FR" altLang="fr-FR" u="sng">
                <a:cs typeface="Arial" pitchFamily="34" charset="0"/>
              </a:rPr>
              <a:t>L’enquête EHPA</a:t>
            </a:r>
            <a:r>
              <a:rPr lang="fr-FR" altLang="fr-FR">
                <a:cs typeface="Arial" pitchFamily="34" charset="0"/>
              </a:rPr>
              <a:t> menée par la DREES apporte des informations sur l’activité des établissements hébergeant des personnes âgées, ainsi que sur le personnel qui y travaille et les personnes âgées qui y résident.</a:t>
            </a:r>
            <a:endParaRPr lang="fr-FR" altLang="fr-FR">
              <a:cs typeface="Times New Roman" pitchFamily="18" charset="0"/>
            </a:endParaRPr>
          </a:p>
          <a:p>
            <a:pPr algn="just">
              <a:lnSpc>
                <a:spcPct val="80000"/>
              </a:lnSpc>
            </a:pPr>
            <a:r>
              <a:rPr lang="fr-FR" altLang="fr-FR">
                <a:cs typeface="Arial" pitchFamily="34" charset="0"/>
              </a:rPr>
              <a:t> </a:t>
            </a:r>
            <a:endParaRPr lang="fr-FR" altLang="fr-FR">
              <a:cs typeface="Times New Roman" pitchFamily="18" charset="0"/>
            </a:endParaRPr>
          </a:p>
          <a:p>
            <a:pPr algn="just">
              <a:lnSpc>
                <a:spcPct val="80000"/>
              </a:lnSpc>
            </a:pPr>
            <a:r>
              <a:rPr lang="fr-FR" altLang="fr-FR" u="sng">
                <a:cs typeface="Arial" pitchFamily="34" charset="0"/>
              </a:rPr>
              <a:t>Les groupes iso-ressouces (GIR)</a:t>
            </a:r>
            <a:r>
              <a:rPr lang="fr-FR" altLang="fr-FR">
                <a:cs typeface="Arial" pitchFamily="34" charset="0"/>
              </a:rPr>
              <a:t> permettent de classer les personnes en fonction des différents stades de perte d’autonomie. Ils sont au nombre de six. Le classement dans un GIR s’effectue en fonction des données recueillies par une équipe médico-sociale en pondérant différentes variables (par exemple la cohérence, l’orientation, la toilette, la communication)</a:t>
            </a:r>
          </a:p>
          <a:p>
            <a:pPr algn="just">
              <a:lnSpc>
                <a:spcPct val="80000"/>
              </a:lnSpc>
            </a:pPr>
            <a:endParaRPr lang="fr-FR" altLang="fr-FR">
              <a:cs typeface="Arial" pitchFamily="34" charset="0"/>
            </a:endParaRPr>
          </a:p>
          <a:p>
            <a:pPr algn="just">
              <a:lnSpc>
                <a:spcPct val="80000"/>
              </a:lnSpc>
            </a:pPr>
            <a:r>
              <a:rPr lang="fr-FR" altLang="fr-FR">
                <a:cs typeface="Arial" pitchFamily="34" charset="0"/>
                <a:sym typeface="Wingdings" pitchFamily="2" charset="2"/>
              </a:rPr>
              <a:t> Utilisation dans l’étude des données 2011 sur la région Hauts-de-France</a:t>
            </a:r>
            <a:endParaRPr lang="fr-FR" altLang="fr-FR">
              <a:cs typeface="Times New Roman" pitchFamily="18" charset="0"/>
            </a:endParaRPr>
          </a:p>
          <a:p>
            <a:pPr>
              <a:lnSpc>
                <a:spcPct val="80000"/>
              </a:lnSpc>
            </a:pPr>
            <a:endParaRPr lang="fr-FR" altLang="fr-FR"/>
          </a:p>
        </p:txBody>
      </p:sp>
    </p:spTree>
    <p:extLst>
      <p:ext uri="{BB962C8B-B14F-4D97-AF65-F5344CB8AC3E}">
        <p14:creationId xmlns:p14="http://schemas.microsoft.com/office/powerpoint/2010/main" val="33480426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E17D8A66-F948-4BA4-BBDE-C57A146E6EF1}" type="slidenum">
              <a:rPr lang="fr-FR" altLang="fr-FR">
                <a:solidFill>
                  <a:srgbClr val="FFFFFF"/>
                </a:solidFill>
              </a:rPr>
              <a:pPr/>
              <a:t>54</a:t>
            </a:fld>
            <a:endParaRPr lang="fr-FR" altLang="fr-FR">
              <a:solidFill>
                <a:srgbClr val="FFFFFF"/>
              </a:solidFill>
            </a:endParaRPr>
          </a:p>
        </p:txBody>
      </p:sp>
      <p:sp>
        <p:nvSpPr>
          <p:cNvPr id="97282" name="Rectangle 2"/>
          <p:cNvSpPr>
            <a:spLocks noGrp="1" noChangeArrowheads="1"/>
          </p:cNvSpPr>
          <p:nvPr>
            <p:ph type="title"/>
          </p:nvPr>
        </p:nvSpPr>
        <p:spPr>
          <a:xfrm>
            <a:off x="609600" y="161928"/>
            <a:ext cx="11074400" cy="447675"/>
          </a:xfrm>
        </p:spPr>
        <p:txBody>
          <a:bodyPr/>
          <a:lstStyle/>
          <a:p>
            <a:r>
              <a:rPr lang="fr-FR" altLang="fr-FR"/>
              <a:t>La Silver économie en région Hauts de France</a:t>
            </a:r>
          </a:p>
        </p:txBody>
      </p:sp>
      <p:sp>
        <p:nvSpPr>
          <p:cNvPr id="97283" name="Rectangle 3"/>
          <p:cNvSpPr>
            <a:spLocks noGrp="1" noChangeArrowheads="1"/>
          </p:cNvSpPr>
          <p:nvPr>
            <p:ph type="body" idx="1"/>
          </p:nvPr>
        </p:nvSpPr>
        <p:spPr/>
        <p:txBody>
          <a:bodyPr/>
          <a:lstStyle/>
          <a:p>
            <a:pPr algn="ctr"/>
            <a:endParaRPr lang="fr-FR" altLang="fr-FR" sz="4000" b="1" i="1"/>
          </a:p>
          <a:p>
            <a:pPr algn="ctr"/>
            <a:endParaRPr lang="fr-FR" altLang="fr-FR" sz="4000" b="1" i="1"/>
          </a:p>
          <a:p>
            <a:pPr algn="ctr"/>
            <a:r>
              <a:rPr lang="fr-FR" altLang="fr-FR" sz="4000" b="1" i="1"/>
              <a:t>3. Du côté de l’offre…</a:t>
            </a:r>
          </a:p>
        </p:txBody>
      </p:sp>
    </p:spTree>
    <p:extLst>
      <p:ext uri="{BB962C8B-B14F-4D97-AF65-F5344CB8AC3E}">
        <p14:creationId xmlns:p14="http://schemas.microsoft.com/office/powerpoint/2010/main" val="9351255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491CD220-3089-4C1B-B38B-18ECDA7CA3AE}" type="slidenum">
              <a:rPr lang="fr-FR" altLang="fr-FR">
                <a:solidFill>
                  <a:srgbClr val="FFFFFF"/>
                </a:solidFill>
              </a:rPr>
              <a:pPr/>
              <a:t>55</a:t>
            </a:fld>
            <a:endParaRPr lang="fr-FR" altLang="fr-FR">
              <a:solidFill>
                <a:srgbClr val="FFFFFF"/>
              </a:solidFill>
            </a:endParaRPr>
          </a:p>
        </p:txBody>
      </p:sp>
      <p:sp>
        <p:nvSpPr>
          <p:cNvPr id="102402" name="Rectangle 2"/>
          <p:cNvSpPr>
            <a:spLocks noGrp="1" noChangeArrowheads="1"/>
          </p:cNvSpPr>
          <p:nvPr>
            <p:ph type="title"/>
          </p:nvPr>
        </p:nvSpPr>
        <p:spPr>
          <a:xfrm>
            <a:off x="609600" y="161928"/>
            <a:ext cx="11379200" cy="447675"/>
          </a:xfrm>
        </p:spPr>
        <p:txBody>
          <a:bodyPr/>
          <a:lstStyle/>
          <a:p>
            <a:r>
              <a:rPr lang="fr-FR" altLang="fr-FR" sz="2400"/>
              <a:t>3.1 Où sont les entreprises de la Silver économie ?</a:t>
            </a:r>
          </a:p>
        </p:txBody>
      </p:sp>
      <p:graphicFrame>
        <p:nvGraphicFramePr>
          <p:cNvPr id="102406" name="Object 6"/>
          <p:cNvGraphicFramePr>
            <a:graphicFrameLocks noChangeAspect="1"/>
          </p:cNvGraphicFramePr>
          <p:nvPr/>
        </p:nvGraphicFramePr>
        <p:xfrm>
          <a:off x="1422400" y="838203"/>
          <a:ext cx="8636000" cy="5457825"/>
        </p:xfrm>
        <a:graphic>
          <a:graphicData uri="http://schemas.openxmlformats.org/presentationml/2006/ole">
            <mc:AlternateContent xmlns:mc="http://schemas.openxmlformats.org/markup-compatibility/2006">
              <mc:Choice xmlns:v="urn:schemas-microsoft-com:vml" Requires="v">
                <p:oleObj spid="_x0000_s8196" name="Image bitmap" r:id="rId3" imgW="8164065" imgH="7380952" progId="Paint.Picture">
                  <p:embed/>
                </p:oleObj>
              </mc:Choice>
              <mc:Fallback>
                <p:oleObj name="Image bitmap" r:id="rId3" imgW="8164065" imgH="7380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6802"/>
                      <a:stretch>
                        <a:fillRect/>
                      </a:stretch>
                    </p:blipFill>
                    <p:spPr bwMode="auto">
                      <a:xfrm>
                        <a:off x="1422400" y="838203"/>
                        <a:ext cx="86360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84219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75726CEC-3DAF-4904-AD71-2ABFECCAA24F}" type="slidenum">
              <a:rPr lang="fr-FR" altLang="fr-FR">
                <a:solidFill>
                  <a:srgbClr val="FFFFFF"/>
                </a:solidFill>
              </a:rPr>
              <a:pPr/>
              <a:t>56</a:t>
            </a:fld>
            <a:endParaRPr lang="fr-FR" altLang="fr-FR">
              <a:solidFill>
                <a:srgbClr val="FFFFFF"/>
              </a:solidFill>
            </a:endParaRPr>
          </a:p>
        </p:txBody>
      </p:sp>
      <p:sp>
        <p:nvSpPr>
          <p:cNvPr id="91138" name="Rectangle 2"/>
          <p:cNvSpPr>
            <a:spLocks noGrp="1" noChangeArrowheads="1"/>
          </p:cNvSpPr>
          <p:nvPr>
            <p:ph type="title"/>
          </p:nvPr>
        </p:nvSpPr>
        <p:spPr>
          <a:xfrm>
            <a:off x="609600" y="161928"/>
            <a:ext cx="10769600" cy="447675"/>
          </a:xfrm>
        </p:spPr>
        <p:txBody>
          <a:bodyPr/>
          <a:lstStyle/>
          <a:p>
            <a:r>
              <a:rPr lang="fr-FR" altLang="fr-FR" sz="2400"/>
              <a:t>3.2 Analyse des secteurs « ad hoc »</a:t>
            </a:r>
          </a:p>
        </p:txBody>
      </p:sp>
      <p:sp>
        <p:nvSpPr>
          <p:cNvPr id="91139" name="Rectangle 3"/>
          <p:cNvSpPr>
            <a:spLocks noGrp="1" noChangeArrowheads="1"/>
          </p:cNvSpPr>
          <p:nvPr>
            <p:ph type="body" idx="1"/>
          </p:nvPr>
        </p:nvSpPr>
        <p:spPr>
          <a:xfrm>
            <a:off x="508000" y="914400"/>
            <a:ext cx="11176000" cy="4953000"/>
          </a:xfrm>
        </p:spPr>
        <p:txBody>
          <a:bodyPr/>
          <a:lstStyle/>
          <a:p>
            <a:pPr>
              <a:buFontTx/>
              <a:buNone/>
            </a:pPr>
            <a:endParaRPr lang="fr-FR" altLang="fr-FR" sz="2800"/>
          </a:p>
          <a:p>
            <a:pPr>
              <a:buFontTx/>
              <a:buNone/>
            </a:pPr>
            <a:r>
              <a:rPr lang="fr-FR" altLang="fr-FR"/>
              <a:t>Identification d’un « noyau dur » d’entreprises concernées par la SE (car ciblant les personnes âgées) :</a:t>
            </a:r>
          </a:p>
          <a:p>
            <a:pPr>
              <a:buFontTx/>
              <a:buNone/>
            </a:pPr>
            <a:endParaRPr lang="fr-FR" altLang="fr-FR"/>
          </a:p>
          <a:p>
            <a:pPr lvl="2">
              <a:buFont typeface="Wingdings" pitchFamily="2" charset="2"/>
              <a:buChar char="Ø"/>
            </a:pPr>
            <a:r>
              <a:rPr lang="fr-FR" altLang="fr-FR">
                <a:solidFill>
                  <a:schemeClr val="tx1"/>
                </a:solidFill>
              </a:rPr>
              <a:t>Certaines activités peuvent être déterminées ex-nihilo (et bien identifiées dans la NAF) : </a:t>
            </a:r>
          </a:p>
          <a:p>
            <a:pPr lvl="2">
              <a:buFont typeface="Wingdings" pitchFamily="2" charset="2"/>
              <a:buChar char="Ø"/>
            </a:pPr>
            <a:endParaRPr lang="fr-FR" altLang="fr-FR">
              <a:solidFill>
                <a:schemeClr val="tx1"/>
              </a:solidFill>
            </a:endParaRPr>
          </a:p>
          <a:p>
            <a:pPr lvl="3">
              <a:buFont typeface="Wingdings" pitchFamily="2" charset="2"/>
              <a:buChar char="Ø"/>
            </a:pPr>
            <a:r>
              <a:rPr lang="fr-FR" altLang="fr-FR">
                <a:solidFill>
                  <a:schemeClr val="bg2"/>
                </a:solidFill>
              </a:rPr>
              <a:t>Caisses de retraite, </a:t>
            </a:r>
          </a:p>
          <a:p>
            <a:pPr lvl="3">
              <a:buFont typeface="Wingdings" pitchFamily="2" charset="2"/>
              <a:buChar char="Ø"/>
            </a:pPr>
            <a:r>
              <a:rPr lang="fr-FR" altLang="fr-FR">
                <a:solidFill>
                  <a:schemeClr val="bg2"/>
                </a:solidFill>
              </a:rPr>
              <a:t>hébergement médicalisé pour PA, </a:t>
            </a:r>
          </a:p>
          <a:p>
            <a:pPr lvl="3">
              <a:buFont typeface="Wingdings" pitchFamily="2" charset="2"/>
              <a:buChar char="Ø"/>
            </a:pPr>
            <a:r>
              <a:rPr lang="fr-FR" altLang="fr-FR">
                <a:solidFill>
                  <a:schemeClr val="bg2"/>
                </a:solidFill>
              </a:rPr>
              <a:t>hébergement social pour PA, </a:t>
            </a:r>
          </a:p>
          <a:p>
            <a:pPr lvl="3">
              <a:buFont typeface="Wingdings" pitchFamily="2" charset="2"/>
              <a:buChar char="Ø"/>
            </a:pPr>
            <a:r>
              <a:rPr lang="fr-FR" altLang="fr-FR">
                <a:solidFill>
                  <a:schemeClr val="bg2"/>
                </a:solidFill>
              </a:rPr>
              <a:t>services funéraires, ...</a:t>
            </a:r>
          </a:p>
          <a:p>
            <a:pPr lvl="2">
              <a:buFont typeface="Wingdings" pitchFamily="2" charset="2"/>
              <a:buChar char="Ø"/>
            </a:pPr>
            <a:endParaRPr lang="fr-FR" altLang="fr-FR">
              <a:solidFill>
                <a:schemeClr val="bg2"/>
              </a:solidFill>
            </a:endParaRPr>
          </a:p>
          <a:p>
            <a:pPr lvl="2">
              <a:buFont typeface="Wingdings" pitchFamily="2" charset="2"/>
              <a:buNone/>
            </a:pPr>
            <a:endParaRPr lang="fr-FR" altLang="fr-FR" i="1">
              <a:solidFill>
                <a:schemeClr val="bg2"/>
              </a:solidFill>
            </a:endParaRPr>
          </a:p>
          <a:p>
            <a:pPr lvl="2">
              <a:buFont typeface="Wingdings" pitchFamily="2" charset="2"/>
              <a:buNone/>
            </a:pPr>
            <a:r>
              <a:rPr lang="fr-FR" altLang="fr-FR">
                <a:solidFill>
                  <a:schemeClr val="tx1"/>
                </a:solidFill>
              </a:rPr>
              <a:t>	</a:t>
            </a:r>
          </a:p>
        </p:txBody>
      </p:sp>
    </p:spTree>
    <p:extLst>
      <p:ext uri="{BB962C8B-B14F-4D97-AF65-F5344CB8AC3E}">
        <p14:creationId xmlns:p14="http://schemas.microsoft.com/office/powerpoint/2010/main" val="9269331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7" name="Espace réservé du pied de page 4"/>
          <p:cNvSpPr>
            <a:spLocks noGrp="1"/>
          </p:cNvSpPr>
          <p:nvPr>
            <p:ph type="ftr" sz="quarter" idx="11"/>
          </p:nvPr>
        </p:nvSpPr>
        <p:spPr/>
        <p:txBody>
          <a:bodyPr/>
          <a:lstStyle/>
          <a:p>
            <a:r>
              <a:rPr lang="fr-FR" altLang="fr-FR"/>
              <a:t>La Silver économie en région Hauts de France</a:t>
            </a:r>
          </a:p>
        </p:txBody>
      </p:sp>
      <p:sp>
        <p:nvSpPr>
          <p:cNvPr id="8" name="Espace réservé du numéro de diapositive 5"/>
          <p:cNvSpPr>
            <a:spLocks noGrp="1"/>
          </p:cNvSpPr>
          <p:nvPr>
            <p:ph type="sldNum" sz="quarter" idx="12"/>
          </p:nvPr>
        </p:nvSpPr>
        <p:spPr/>
        <p:txBody>
          <a:bodyPr/>
          <a:lstStyle/>
          <a:p>
            <a:fld id="{7D767C48-D9C7-4281-BE0E-E8F36C601E72}" type="slidenum">
              <a:rPr lang="fr-FR" altLang="fr-FR">
                <a:solidFill>
                  <a:srgbClr val="FFFFFF"/>
                </a:solidFill>
              </a:rPr>
              <a:pPr/>
              <a:t>57</a:t>
            </a:fld>
            <a:endParaRPr lang="fr-FR" altLang="fr-FR">
              <a:solidFill>
                <a:srgbClr val="FFFFFF"/>
              </a:solidFill>
            </a:endParaRPr>
          </a:p>
        </p:txBody>
      </p:sp>
      <p:sp>
        <p:nvSpPr>
          <p:cNvPr id="92162" name="Rectangle 2"/>
          <p:cNvSpPr>
            <a:spLocks noGrp="1" noChangeArrowheads="1"/>
          </p:cNvSpPr>
          <p:nvPr>
            <p:ph type="title"/>
          </p:nvPr>
        </p:nvSpPr>
        <p:spPr>
          <a:xfrm>
            <a:off x="609600" y="161928"/>
            <a:ext cx="11074400" cy="447675"/>
          </a:xfrm>
        </p:spPr>
        <p:txBody>
          <a:bodyPr/>
          <a:lstStyle/>
          <a:p>
            <a:r>
              <a:rPr lang="fr-FR" altLang="fr-FR" sz="2400"/>
              <a:t>3.2 Analyse des secteurs « ad hoc »</a:t>
            </a:r>
          </a:p>
        </p:txBody>
      </p:sp>
      <p:sp>
        <p:nvSpPr>
          <p:cNvPr id="92163" name="Rectangle 3"/>
          <p:cNvSpPr>
            <a:spLocks noChangeArrowheads="1"/>
          </p:cNvSpPr>
          <p:nvPr/>
        </p:nvSpPr>
        <p:spPr bwMode="auto">
          <a:xfrm>
            <a:off x="406400" y="990600"/>
            <a:ext cx="1148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nSpc>
                <a:spcPct val="90000"/>
              </a:lnSpc>
              <a:spcBef>
                <a:spcPct val="20000"/>
              </a:spcBef>
              <a:buBlip>
                <a:blip r:embed="rId3"/>
              </a:buBlip>
              <a:defRPr sz="2400">
                <a:solidFill>
                  <a:srgbClr val="000099"/>
                </a:solidFill>
                <a:latin typeface="Arial" pitchFamily="34" charset="0"/>
              </a:defRPr>
            </a:lvl1pPr>
            <a:lvl2pPr marL="742950" indent="-285750">
              <a:lnSpc>
                <a:spcPct val="90000"/>
              </a:lnSpc>
              <a:spcBef>
                <a:spcPct val="20000"/>
              </a:spcBef>
              <a:buBlip>
                <a:blip r:embed="rId3"/>
              </a:buBlip>
              <a:defRPr sz="2200">
                <a:solidFill>
                  <a:srgbClr val="333333"/>
                </a:solidFill>
                <a:latin typeface="Arial" pitchFamily="34" charset="0"/>
              </a:defRPr>
            </a:lvl2pPr>
            <a:lvl3pPr marL="1143000" indent="-228600">
              <a:lnSpc>
                <a:spcPct val="90000"/>
              </a:lnSpc>
              <a:spcBef>
                <a:spcPct val="20000"/>
              </a:spcBef>
              <a:buBlip>
                <a:blip r:embed="rId3"/>
              </a:buBlip>
              <a:defRPr>
                <a:solidFill>
                  <a:srgbClr val="000099"/>
                </a:solidFill>
                <a:latin typeface="Arial" pitchFamily="34" charset="0"/>
              </a:defRPr>
            </a:lvl3pPr>
            <a:lvl4pPr marL="1600200" indent="-228600">
              <a:lnSpc>
                <a:spcPct val="90000"/>
              </a:lnSpc>
              <a:spcBef>
                <a:spcPct val="20000"/>
              </a:spcBef>
              <a:buBlip>
                <a:blip r:embed="rId3"/>
              </a:buBlip>
              <a:defRPr sz="1600">
                <a:solidFill>
                  <a:srgbClr val="333333"/>
                </a:solidFill>
                <a:latin typeface="Arial" pitchFamily="34" charset="0"/>
              </a:defRPr>
            </a:lvl4pPr>
            <a:lvl5pPr marL="2057400" indent="-228600">
              <a:lnSpc>
                <a:spcPct val="90000"/>
              </a:lnSpc>
              <a:spcBef>
                <a:spcPct val="20000"/>
              </a:spcBef>
              <a:buClr>
                <a:srgbClr val="FF6600"/>
              </a:buClr>
              <a:buChar char="♦"/>
              <a:defRPr sz="2400" b="1">
                <a:solidFill>
                  <a:srgbClr val="000099"/>
                </a:solidFill>
                <a:latin typeface="Arial" pitchFamily="34" charset="0"/>
              </a:defRPr>
            </a:lvl5pPr>
            <a:lvl6pPr marL="25146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6pPr>
            <a:lvl7pPr marL="29718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7pPr>
            <a:lvl8pPr marL="34290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8pPr>
            <a:lvl9pPr marL="38862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9pPr>
          </a:lstStyle>
          <a:p>
            <a:pPr defTabSz="914400" fontAlgn="base">
              <a:spcAft>
                <a:spcPct val="0"/>
              </a:spcAft>
              <a:buFontTx/>
              <a:buNone/>
            </a:pPr>
            <a:r>
              <a:rPr lang="fr-FR" altLang="fr-FR" sz="2000" smtClean="0"/>
              <a:t>Listing d’entreprises pouvant intégralement rentrer dans le champ de la SE : </a:t>
            </a:r>
          </a:p>
          <a:p>
            <a:pPr defTabSz="914400" fontAlgn="base">
              <a:spcAft>
                <a:spcPct val="0"/>
              </a:spcAft>
              <a:buFontTx/>
              <a:buNone/>
            </a:pPr>
            <a:endParaRPr lang="fr-FR" altLang="fr-FR" smtClean="0"/>
          </a:p>
          <a:p>
            <a:pPr defTabSz="914400" fontAlgn="base">
              <a:spcAft>
                <a:spcPct val="0"/>
              </a:spcAft>
            </a:pPr>
            <a:endParaRPr lang="fr-FR" altLang="fr-FR" sz="1600" smtClean="0">
              <a:solidFill>
                <a:srgbClr val="333333"/>
              </a:solidFill>
            </a:endParaRPr>
          </a:p>
        </p:txBody>
      </p:sp>
      <p:pic>
        <p:nvPicPr>
          <p:cNvPr id="921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1676400"/>
            <a:ext cx="10433051"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Rectangle 5"/>
          <p:cNvSpPr>
            <a:spLocks noChangeArrowheads="1"/>
          </p:cNvSpPr>
          <p:nvPr/>
        </p:nvSpPr>
        <p:spPr bwMode="auto">
          <a:xfrm>
            <a:off x="711200" y="3276600"/>
            <a:ext cx="11176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nSpc>
                <a:spcPct val="90000"/>
              </a:lnSpc>
              <a:spcBef>
                <a:spcPct val="20000"/>
              </a:spcBef>
              <a:buBlip>
                <a:blip r:embed="rId3"/>
              </a:buBlip>
              <a:defRPr sz="2400">
                <a:solidFill>
                  <a:srgbClr val="000099"/>
                </a:solidFill>
                <a:latin typeface="Arial" pitchFamily="34" charset="0"/>
              </a:defRPr>
            </a:lvl1pPr>
            <a:lvl2pPr marL="742950" indent="-285750">
              <a:lnSpc>
                <a:spcPct val="90000"/>
              </a:lnSpc>
              <a:spcBef>
                <a:spcPct val="20000"/>
              </a:spcBef>
              <a:buBlip>
                <a:blip r:embed="rId3"/>
              </a:buBlip>
              <a:defRPr sz="2200">
                <a:solidFill>
                  <a:srgbClr val="333333"/>
                </a:solidFill>
                <a:latin typeface="Arial" pitchFamily="34" charset="0"/>
              </a:defRPr>
            </a:lvl2pPr>
            <a:lvl3pPr marL="1143000" indent="-228600">
              <a:lnSpc>
                <a:spcPct val="90000"/>
              </a:lnSpc>
              <a:spcBef>
                <a:spcPct val="20000"/>
              </a:spcBef>
              <a:buBlip>
                <a:blip r:embed="rId3"/>
              </a:buBlip>
              <a:defRPr>
                <a:solidFill>
                  <a:srgbClr val="000099"/>
                </a:solidFill>
                <a:latin typeface="Arial" pitchFamily="34" charset="0"/>
              </a:defRPr>
            </a:lvl3pPr>
            <a:lvl4pPr marL="1600200" indent="-228600">
              <a:lnSpc>
                <a:spcPct val="90000"/>
              </a:lnSpc>
              <a:spcBef>
                <a:spcPct val="20000"/>
              </a:spcBef>
              <a:buBlip>
                <a:blip r:embed="rId3"/>
              </a:buBlip>
              <a:defRPr sz="1600">
                <a:solidFill>
                  <a:srgbClr val="333333"/>
                </a:solidFill>
                <a:latin typeface="Arial" pitchFamily="34" charset="0"/>
              </a:defRPr>
            </a:lvl4pPr>
            <a:lvl5pPr marL="2057400" indent="-228600">
              <a:lnSpc>
                <a:spcPct val="90000"/>
              </a:lnSpc>
              <a:spcBef>
                <a:spcPct val="20000"/>
              </a:spcBef>
              <a:buClr>
                <a:srgbClr val="FF6600"/>
              </a:buClr>
              <a:buChar char="♦"/>
              <a:defRPr sz="2400" b="1">
                <a:solidFill>
                  <a:srgbClr val="000099"/>
                </a:solidFill>
                <a:latin typeface="Arial" pitchFamily="34" charset="0"/>
              </a:defRPr>
            </a:lvl5pPr>
            <a:lvl6pPr marL="25146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6pPr>
            <a:lvl7pPr marL="29718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7pPr>
            <a:lvl8pPr marL="34290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8pPr>
            <a:lvl9pPr marL="38862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9pPr>
          </a:lstStyle>
          <a:p>
            <a:pPr defTabSz="914400" fontAlgn="base">
              <a:spcAft>
                <a:spcPct val="0"/>
              </a:spcAft>
              <a:buFontTx/>
              <a:buNone/>
            </a:pPr>
            <a:r>
              <a:rPr lang="fr-FR" altLang="fr-FR" sz="1600" smtClean="0">
                <a:solidFill>
                  <a:srgbClr val="333333"/>
                </a:solidFill>
              </a:rPr>
              <a:t>Complément possible avec : </a:t>
            </a:r>
          </a:p>
          <a:p>
            <a:pPr defTabSz="914400" fontAlgn="base">
              <a:spcAft>
                <a:spcPct val="0"/>
              </a:spcAft>
              <a:buFontTx/>
              <a:buNone/>
            </a:pPr>
            <a:r>
              <a:rPr lang="fr-FR" altLang="fr-FR" sz="1600" smtClean="0">
                <a:solidFill>
                  <a:srgbClr val="333333"/>
                </a:solidFill>
              </a:rPr>
              <a:t>	- des données d’effectifs (total, EQTP, temps partiel, etc.) – </a:t>
            </a:r>
            <a:r>
              <a:rPr lang="fr-FR" altLang="fr-FR" sz="1600" i="1" smtClean="0">
                <a:solidFill>
                  <a:srgbClr val="333333"/>
                </a:solidFill>
              </a:rPr>
              <a:t>source CLAP</a:t>
            </a:r>
            <a:endParaRPr lang="fr-FR" altLang="fr-FR" sz="1600" smtClean="0">
              <a:solidFill>
                <a:srgbClr val="333333"/>
              </a:solidFill>
            </a:endParaRPr>
          </a:p>
          <a:p>
            <a:pPr defTabSz="914400" fontAlgn="base">
              <a:spcAft>
                <a:spcPct val="0"/>
              </a:spcAft>
              <a:buFontTx/>
              <a:buNone/>
            </a:pPr>
            <a:r>
              <a:rPr lang="fr-FR" altLang="fr-FR" sz="1600" smtClean="0">
                <a:solidFill>
                  <a:srgbClr val="333333"/>
                </a:solidFill>
              </a:rPr>
              <a:t>	- des données financières (CA, EBE, capacité autofinancement, etc.) – </a:t>
            </a:r>
            <a:r>
              <a:rPr lang="fr-FR" altLang="fr-FR" sz="1600" i="1" smtClean="0">
                <a:solidFill>
                  <a:srgbClr val="333333"/>
                </a:solidFill>
              </a:rPr>
              <a:t>source FARE</a:t>
            </a:r>
          </a:p>
          <a:p>
            <a:pPr defTabSz="914400" fontAlgn="base">
              <a:spcAft>
                <a:spcPct val="0"/>
              </a:spcAft>
              <a:buFontTx/>
              <a:buNone/>
            </a:pPr>
            <a:endParaRPr lang="fr-FR" altLang="fr-FR" sz="1600" smtClean="0">
              <a:solidFill>
                <a:srgbClr val="333333"/>
              </a:solidFill>
            </a:endParaRPr>
          </a:p>
          <a:p>
            <a:pPr defTabSz="914400" fontAlgn="base">
              <a:spcAft>
                <a:spcPct val="0"/>
              </a:spcAft>
              <a:buFontTx/>
              <a:buNone/>
            </a:pPr>
            <a:r>
              <a:rPr lang="fr-FR" altLang="fr-FR" sz="1600" i="1" smtClean="0">
                <a:solidFill>
                  <a:srgbClr val="333333"/>
                </a:solidFill>
              </a:rPr>
              <a:t>Limites :</a:t>
            </a:r>
            <a:r>
              <a:rPr lang="fr-FR" altLang="fr-FR" sz="1600" smtClean="0">
                <a:solidFill>
                  <a:srgbClr val="333333"/>
                </a:solidFill>
              </a:rPr>
              <a:t> </a:t>
            </a:r>
          </a:p>
          <a:p>
            <a:pPr defTabSz="914400" fontAlgn="base">
              <a:spcAft>
                <a:spcPct val="0"/>
              </a:spcAft>
              <a:buFontTx/>
              <a:buNone/>
            </a:pPr>
            <a:r>
              <a:rPr lang="fr-FR" altLang="fr-FR" sz="1600" smtClean="0">
                <a:solidFill>
                  <a:srgbClr val="333333"/>
                </a:solidFill>
              </a:rPr>
              <a:t>	* données parfois incomplètes </a:t>
            </a:r>
          </a:p>
          <a:p>
            <a:pPr defTabSz="914400" fontAlgn="base">
              <a:spcAft>
                <a:spcPct val="0"/>
              </a:spcAft>
              <a:buFontTx/>
              <a:buNone/>
            </a:pPr>
            <a:r>
              <a:rPr lang="fr-FR" altLang="fr-FR" sz="1600" smtClean="0">
                <a:solidFill>
                  <a:srgbClr val="333333"/>
                </a:solidFill>
              </a:rPr>
              <a:t>	* disponibles uniquement au niveau entreprises pour les données financières.</a:t>
            </a:r>
          </a:p>
        </p:txBody>
      </p:sp>
    </p:spTree>
    <p:extLst>
      <p:ext uri="{BB962C8B-B14F-4D97-AF65-F5344CB8AC3E}">
        <p14:creationId xmlns:p14="http://schemas.microsoft.com/office/powerpoint/2010/main" val="26684634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D9774FDB-6398-4DB1-A83D-6A09732C4E91}" type="slidenum">
              <a:rPr lang="fr-FR" altLang="fr-FR">
                <a:solidFill>
                  <a:srgbClr val="FFFFFF"/>
                </a:solidFill>
              </a:rPr>
              <a:pPr/>
              <a:t>58</a:t>
            </a:fld>
            <a:endParaRPr lang="fr-FR" altLang="fr-FR">
              <a:solidFill>
                <a:srgbClr val="FFFFFF"/>
              </a:solidFill>
            </a:endParaRPr>
          </a:p>
        </p:txBody>
      </p:sp>
      <p:sp>
        <p:nvSpPr>
          <p:cNvPr id="99330" name="Rectangle 2"/>
          <p:cNvSpPr>
            <a:spLocks noGrp="1" noChangeArrowheads="1"/>
          </p:cNvSpPr>
          <p:nvPr>
            <p:ph type="title"/>
          </p:nvPr>
        </p:nvSpPr>
        <p:spPr>
          <a:xfrm>
            <a:off x="609600" y="161928"/>
            <a:ext cx="10363200" cy="447675"/>
          </a:xfrm>
        </p:spPr>
        <p:txBody>
          <a:bodyPr/>
          <a:lstStyle/>
          <a:p>
            <a:r>
              <a:rPr lang="fr-FR" altLang="fr-FR"/>
              <a:t>3.3 Quid des autres entreprises ?</a:t>
            </a:r>
          </a:p>
        </p:txBody>
      </p:sp>
      <p:sp>
        <p:nvSpPr>
          <p:cNvPr id="99331" name="Rectangle 3"/>
          <p:cNvSpPr>
            <a:spLocks noGrp="1" noChangeArrowheads="1"/>
          </p:cNvSpPr>
          <p:nvPr>
            <p:ph type="body" idx="1"/>
          </p:nvPr>
        </p:nvSpPr>
        <p:spPr/>
        <p:txBody>
          <a:bodyPr/>
          <a:lstStyle/>
          <a:p>
            <a:r>
              <a:rPr lang="fr-FR" altLang="fr-FR"/>
              <a:t>Concernant les entreprises rentrant partiellement dans le champ de la Silver économie, peu de possibilités d’analyse :</a:t>
            </a:r>
          </a:p>
          <a:p>
            <a:pPr lvl="1"/>
            <a:r>
              <a:rPr lang="fr-FR" altLang="fr-FR"/>
              <a:t>Il faudrait pouvoir identifier leur degré d’implication en termes de richesse dégagée ou d’emploi par exemple :</a:t>
            </a:r>
          </a:p>
          <a:p>
            <a:pPr lvl="2"/>
            <a:r>
              <a:rPr lang="fr-FR" altLang="fr-FR"/>
              <a:t>« Les personnes âgées contribuent à 26% de la richesse dégagée du secteur de la restauration »</a:t>
            </a:r>
          </a:p>
          <a:p>
            <a:pPr lvl="2"/>
            <a:endParaRPr lang="fr-FR" altLang="fr-FR"/>
          </a:p>
          <a:p>
            <a:pPr lvl="1"/>
            <a:r>
              <a:rPr lang="fr-FR" altLang="fr-FR"/>
              <a:t>Trouver une clé de répartition du chiffre d’affaire de chacun des établissements sur le territoire étudié</a:t>
            </a:r>
          </a:p>
        </p:txBody>
      </p:sp>
    </p:spTree>
    <p:extLst>
      <p:ext uri="{BB962C8B-B14F-4D97-AF65-F5344CB8AC3E}">
        <p14:creationId xmlns:p14="http://schemas.microsoft.com/office/powerpoint/2010/main" val="2334695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ltLang="fr-FR"/>
              <a:t>21/11/2016</a:t>
            </a:r>
          </a:p>
          <a:p>
            <a:endParaRPr lang="fr-FR" altLang="fr-FR"/>
          </a:p>
          <a:p>
            <a:endParaRPr lang="fr-FR" altLang="fr-FR"/>
          </a:p>
        </p:txBody>
      </p:sp>
      <p:sp>
        <p:nvSpPr>
          <p:cNvPr id="5" name="Espace réservé du pied de page 4"/>
          <p:cNvSpPr>
            <a:spLocks noGrp="1"/>
          </p:cNvSpPr>
          <p:nvPr>
            <p:ph type="ftr" sz="quarter" idx="11"/>
          </p:nvPr>
        </p:nvSpPr>
        <p:spPr/>
        <p:txBody>
          <a:bodyPr/>
          <a:lstStyle/>
          <a:p>
            <a:r>
              <a:rPr lang="fr-FR" altLang="fr-FR"/>
              <a:t>La Silver économie en région Hauts de France</a:t>
            </a:r>
          </a:p>
        </p:txBody>
      </p:sp>
      <p:sp>
        <p:nvSpPr>
          <p:cNvPr id="6" name="Espace réservé du numéro de diapositive 5"/>
          <p:cNvSpPr>
            <a:spLocks noGrp="1"/>
          </p:cNvSpPr>
          <p:nvPr>
            <p:ph type="sldNum" sz="quarter" idx="12"/>
          </p:nvPr>
        </p:nvSpPr>
        <p:spPr/>
        <p:txBody>
          <a:bodyPr/>
          <a:lstStyle/>
          <a:p>
            <a:fld id="{9885EEE7-8590-4522-AE48-BFF35E569CC4}" type="slidenum">
              <a:rPr lang="fr-FR" altLang="fr-FR">
                <a:solidFill>
                  <a:srgbClr val="FFFFFF"/>
                </a:solidFill>
              </a:rPr>
              <a:pPr/>
              <a:t>59</a:t>
            </a:fld>
            <a:endParaRPr lang="fr-FR" altLang="fr-FR">
              <a:solidFill>
                <a:srgbClr val="FFFFFF"/>
              </a:solidFill>
            </a:endParaRPr>
          </a:p>
        </p:txBody>
      </p:sp>
      <p:sp>
        <p:nvSpPr>
          <p:cNvPr id="93187" name="Rectangle 3"/>
          <p:cNvSpPr>
            <a:spLocks noChangeArrowheads="1"/>
          </p:cNvSpPr>
          <p:nvPr/>
        </p:nvSpPr>
        <p:spPr bwMode="auto">
          <a:xfrm>
            <a:off x="609600" y="990600"/>
            <a:ext cx="113792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nSpc>
                <a:spcPct val="90000"/>
              </a:lnSpc>
              <a:spcBef>
                <a:spcPct val="20000"/>
              </a:spcBef>
              <a:buBlip>
                <a:blip r:embed="rId2"/>
              </a:buBlip>
              <a:defRPr sz="2400">
                <a:solidFill>
                  <a:srgbClr val="000099"/>
                </a:solidFill>
                <a:latin typeface="Arial" pitchFamily="34" charset="0"/>
              </a:defRPr>
            </a:lvl1pPr>
            <a:lvl2pPr marL="742950" indent="-285750">
              <a:lnSpc>
                <a:spcPct val="90000"/>
              </a:lnSpc>
              <a:spcBef>
                <a:spcPct val="20000"/>
              </a:spcBef>
              <a:buBlip>
                <a:blip r:embed="rId2"/>
              </a:buBlip>
              <a:defRPr sz="2200">
                <a:solidFill>
                  <a:srgbClr val="333333"/>
                </a:solidFill>
                <a:latin typeface="Arial" pitchFamily="34" charset="0"/>
              </a:defRPr>
            </a:lvl2pPr>
            <a:lvl3pPr marL="1143000" indent="-228600">
              <a:lnSpc>
                <a:spcPct val="90000"/>
              </a:lnSpc>
              <a:spcBef>
                <a:spcPct val="20000"/>
              </a:spcBef>
              <a:buBlip>
                <a:blip r:embed="rId2"/>
              </a:buBlip>
              <a:defRPr>
                <a:solidFill>
                  <a:srgbClr val="000099"/>
                </a:solidFill>
                <a:latin typeface="Arial" pitchFamily="34" charset="0"/>
              </a:defRPr>
            </a:lvl3pPr>
            <a:lvl4pPr marL="1600200" indent="-228600">
              <a:lnSpc>
                <a:spcPct val="90000"/>
              </a:lnSpc>
              <a:spcBef>
                <a:spcPct val="20000"/>
              </a:spcBef>
              <a:buBlip>
                <a:blip r:embed="rId2"/>
              </a:buBlip>
              <a:defRPr sz="1600">
                <a:solidFill>
                  <a:srgbClr val="333333"/>
                </a:solidFill>
                <a:latin typeface="Arial" pitchFamily="34" charset="0"/>
              </a:defRPr>
            </a:lvl4pPr>
            <a:lvl5pPr marL="2057400" indent="-228600">
              <a:lnSpc>
                <a:spcPct val="90000"/>
              </a:lnSpc>
              <a:spcBef>
                <a:spcPct val="20000"/>
              </a:spcBef>
              <a:buClr>
                <a:srgbClr val="FF6600"/>
              </a:buClr>
              <a:buChar char="♦"/>
              <a:defRPr sz="2400" b="1">
                <a:solidFill>
                  <a:srgbClr val="000099"/>
                </a:solidFill>
                <a:latin typeface="Arial" pitchFamily="34" charset="0"/>
              </a:defRPr>
            </a:lvl5pPr>
            <a:lvl6pPr marL="25146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6pPr>
            <a:lvl7pPr marL="29718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7pPr>
            <a:lvl8pPr marL="34290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8pPr>
            <a:lvl9pPr marL="3886200" indent="-228600" fontAlgn="base">
              <a:lnSpc>
                <a:spcPct val="90000"/>
              </a:lnSpc>
              <a:spcBef>
                <a:spcPct val="20000"/>
              </a:spcBef>
              <a:spcAft>
                <a:spcPct val="0"/>
              </a:spcAft>
              <a:buClr>
                <a:srgbClr val="FF6600"/>
              </a:buClr>
              <a:buChar char="♦"/>
              <a:defRPr sz="2400" b="1">
                <a:solidFill>
                  <a:srgbClr val="000099"/>
                </a:solidFill>
                <a:latin typeface="Arial" pitchFamily="34" charset="0"/>
              </a:defRPr>
            </a:lvl9pPr>
          </a:lstStyle>
          <a:p>
            <a:pPr defTabSz="914400" fontAlgn="base">
              <a:spcAft>
                <a:spcPct val="0"/>
              </a:spcAft>
              <a:buFontTx/>
              <a:buNone/>
            </a:pPr>
            <a:r>
              <a:rPr lang="fr-FR" altLang="fr-FR" sz="2000" smtClean="0"/>
              <a:t>Investissement « Services à la personne »</a:t>
            </a:r>
          </a:p>
          <a:p>
            <a:pPr defTabSz="914400" fontAlgn="base">
              <a:spcAft>
                <a:spcPct val="0"/>
              </a:spcAft>
              <a:buFontTx/>
              <a:buNone/>
            </a:pPr>
            <a:r>
              <a:rPr lang="fr-FR" altLang="fr-FR" sz="1600" smtClean="0">
                <a:solidFill>
                  <a:srgbClr val="333333"/>
                </a:solidFill>
                <a:cs typeface="Arial" pitchFamily="34" charset="0"/>
              </a:rPr>
              <a:t>Ce kit permet de répondre aux questions suivantes :</a:t>
            </a:r>
          </a:p>
          <a:p>
            <a:pPr algn="just" defTabSz="914400" fontAlgn="base">
              <a:spcAft>
                <a:spcPct val="0"/>
              </a:spcAft>
            </a:pPr>
            <a:r>
              <a:rPr lang="fr-FR" altLang="fr-FR" sz="1600" smtClean="0">
                <a:solidFill>
                  <a:srgbClr val="333333"/>
                </a:solidFill>
                <a:cs typeface="Times New Roman" pitchFamily="18" charset="0"/>
              </a:rPr>
              <a:t>-          </a:t>
            </a:r>
            <a:r>
              <a:rPr lang="fr-FR" altLang="fr-FR" sz="1600" smtClean="0">
                <a:solidFill>
                  <a:srgbClr val="333333"/>
                </a:solidFill>
                <a:cs typeface="Arial" pitchFamily="34" charset="0"/>
              </a:rPr>
              <a:t>Combien d’</a:t>
            </a:r>
            <a:r>
              <a:rPr lang="fr-FR" altLang="fr-FR" sz="1600" b="1" smtClean="0">
                <a:solidFill>
                  <a:srgbClr val="333333"/>
                </a:solidFill>
                <a:cs typeface="Arial" pitchFamily="34" charset="0"/>
              </a:rPr>
              <a:t>emplois</a:t>
            </a:r>
            <a:r>
              <a:rPr lang="fr-FR" altLang="fr-FR" sz="1600" smtClean="0">
                <a:solidFill>
                  <a:srgbClr val="333333"/>
                </a:solidFill>
                <a:cs typeface="Arial" pitchFamily="34" charset="0"/>
              </a:rPr>
              <a:t> et de </a:t>
            </a:r>
            <a:r>
              <a:rPr lang="fr-FR" altLang="fr-FR" sz="1600" b="1" smtClean="0">
                <a:solidFill>
                  <a:srgbClr val="333333"/>
                </a:solidFill>
                <a:cs typeface="Arial" pitchFamily="34" charset="0"/>
              </a:rPr>
              <a:t>salariés</a:t>
            </a:r>
            <a:r>
              <a:rPr lang="fr-FR" altLang="fr-FR" sz="1600" smtClean="0">
                <a:solidFill>
                  <a:srgbClr val="333333"/>
                </a:solidFill>
                <a:cs typeface="Arial" pitchFamily="34" charset="0"/>
              </a:rPr>
              <a:t> recouvre le secteur des services à la personne ?</a:t>
            </a:r>
          </a:p>
          <a:p>
            <a:pPr algn="just" defTabSz="914400" fontAlgn="base">
              <a:spcAft>
                <a:spcPct val="0"/>
              </a:spcAft>
            </a:pPr>
            <a:r>
              <a:rPr lang="fr-FR" altLang="fr-FR" sz="1600" smtClean="0">
                <a:solidFill>
                  <a:srgbClr val="333333"/>
                </a:solidFill>
                <a:cs typeface="Times New Roman" pitchFamily="18" charset="0"/>
              </a:rPr>
              <a:t>-          </a:t>
            </a:r>
            <a:r>
              <a:rPr lang="fr-FR" altLang="fr-FR" sz="1600" smtClean="0">
                <a:solidFill>
                  <a:srgbClr val="333333"/>
                </a:solidFill>
                <a:cs typeface="Arial" pitchFamily="34" charset="0"/>
              </a:rPr>
              <a:t>Quelles sont les caractéristiques de ces salariés et des emplois qu’ils occupent ?</a:t>
            </a:r>
          </a:p>
          <a:p>
            <a:pPr algn="just" defTabSz="914400" fontAlgn="base">
              <a:spcAft>
                <a:spcPct val="0"/>
              </a:spcAft>
            </a:pPr>
            <a:r>
              <a:rPr lang="fr-FR" altLang="fr-FR" sz="1600" smtClean="0">
                <a:solidFill>
                  <a:srgbClr val="333333"/>
                </a:solidFill>
                <a:cs typeface="Times New Roman" pitchFamily="18" charset="0"/>
              </a:rPr>
              <a:t>-          </a:t>
            </a:r>
            <a:r>
              <a:rPr lang="fr-FR" altLang="fr-FR" sz="1600" smtClean="0">
                <a:solidFill>
                  <a:srgbClr val="333333"/>
                </a:solidFill>
                <a:cs typeface="Arial" pitchFamily="34" charset="0"/>
              </a:rPr>
              <a:t>Quels sont les </a:t>
            </a:r>
            <a:r>
              <a:rPr lang="fr-FR" altLang="fr-FR" sz="1600" b="1" smtClean="0">
                <a:solidFill>
                  <a:srgbClr val="333333"/>
                </a:solidFill>
                <a:cs typeface="Arial" pitchFamily="34" charset="0"/>
              </a:rPr>
              <a:t>principaux acteurs de l’offre</a:t>
            </a:r>
            <a:r>
              <a:rPr lang="fr-FR" altLang="fr-FR" sz="1600" smtClean="0">
                <a:solidFill>
                  <a:srgbClr val="333333"/>
                </a:solidFill>
                <a:cs typeface="Arial" pitchFamily="34" charset="0"/>
              </a:rPr>
              <a:t> de travail dans ce secteur ? </a:t>
            </a:r>
          </a:p>
          <a:p>
            <a:pPr algn="just" defTabSz="914400" fontAlgn="base">
              <a:spcAft>
                <a:spcPct val="0"/>
              </a:spcAft>
            </a:pPr>
            <a:r>
              <a:rPr lang="fr-FR" altLang="fr-FR" sz="1600" smtClean="0">
                <a:solidFill>
                  <a:srgbClr val="333333"/>
                </a:solidFill>
                <a:cs typeface="Times New Roman" pitchFamily="18" charset="0"/>
              </a:rPr>
              <a:t>-        	 </a:t>
            </a:r>
            <a:r>
              <a:rPr lang="fr-FR" altLang="fr-FR" sz="1600" smtClean="0">
                <a:solidFill>
                  <a:srgbClr val="333333"/>
                </a:solidFill>
                <a:cs typeface="Arial" pitchFamily="34" charset="0"/>
              </a:rPr>
              <a:t>Quelles sont les activités couvertes par les organismes des services à la personne ?  </a:t>
            </a:r>
            <a:endParaRPr lang="fr-FR" altLang="fr-FR" sz="1600" smtClean="0">
              <a:solidFill>
                <a:srgbClr val="333333"/>
              </a:solidFill>
              <a:cs typeface="Times New Roman" pitchFamily="18" charset="0"/>
            </a:endParaRPr>
          </a:p>
          <a:p>
            <a:pPr defTabSz="914400" fontAlgn="base">
              <a:spcAft>
                <a:spcPct val="0"/>
              </a:spcAft>
              <a:buFontTx/>
              <a:buNone/>
            </a:pPr>
            <a:endParaRPr lang="fr-FR" altLang="fr-FR" sz="1600" smtClean="0">
              <a:solidFill>
                <a:srgbClr val="333333"/>
              </a:solidFill>
              <a:cs typeface="Times New Roman" pitchFamily="18" charset="0"/>
            </a:endParaRPr>
          </a:p>
          <a:p>
            <a:pPr defTabSz="914400" fontAlgn="base">
              <a:spcAft>
                <a:spcPct val="0"/>
              </a:spcAft>
              <a:buFontTx/>
              <a:buNone/>
            </a:pPr>
            <a:endParaRPr lang="fr-FR" altLang="fr-FR" sz="2000" smtClean="0"/>
          </a:p>
          <a:p>
            <a:pPr defTabSz="914400" fontAlgn="base">
              <a:spcAft>
                <a:spcPct val="0"/>
              </a:spcAft>
              <a:buFontTx/>
              <a:buNone/>
            </a:pPr>
            <a:r>
              <a:rPr lang="fr-FR" altLang="fr-FR" sz="2000" smtClean="0"/>
              <a:t>Investissement « Personnes âgées dépendantes »</a:t>
            </a:r>
          </a:p>
          <a:p>
            <a:pPr defTabSz="914400" fontAlgn="base">
              <a:spcAft>
                <a:spcPct val="0"/>
              </a:spcAft>
              <a:buFontTx/>
              <a:buNone/>
            </a:pPr>
            <a:r>
              <a:rPr lang="fr-FR" altLang="fr-FR" sz="1600" smtClean="0">
                <a:solidFill>
                  <a:srgbClr val="333333"/>
                </a:solidFill>
                <a:cs typeface="Times New Roman" pitchFamily="18" charset="0"/>
              </a:rPr>
              <a:t>Le module portant sur </a:t>
            </a:r>
            <a:r>
              <a:rPr lang="fr-FR" altLang="fr-FR" sz="1600" b="1" smtClean="0">
                <a:solidFill>
                  <a:srgbClr val="333333"/>
                </a:solidFill>
                <a:cs typeface="Times New Roman" pitchFamily="18" charset="0"/>
              </a:rPr>
              <a:t>l’emploi lié à la dépendance</a:t>
            </a:r>
            <a:r>
              <a:rPr lang="fr-FR" altLang="fr-FR" sz="1600" smtClean="0">
                <a:solidFill>
                  <a:srgbClr val="333333"/>
                </a:solidFill>
                <a:cs typeface="Arial" pitchFamily="34" charset="0"/>
              </a:rPr>
              <a:t> doit permettre de répondre</a:t>
            </a:r>
            <a:r>
              <a:rPr lang="fr-FR" altLang="fr-FR" sz="1600" smtClean="0">
                <a:solidFill>
                  <a:srgbClr val="333333"/>
                </a:solidFill>
                <a:cs typeface="Times New Roman" pitchFamily="18" charset="0"/>
              </a:rPr>
              <a:t> à la question :</a:t>
            </a:r>
          </a:p>
          <a:p>
            <a:pPr defTabSz="914400" fontAlgn="base">
              <a:spcAft>
                <a:spcPct val="0"/>
              </a:spcAft>
              <a:buFontTx/>
              <a:buChar char="-"/>
            </a:pPr>
            <a:r>
              <a:rPr lang="fr-FR" altLang="fr-FR" sz="1600" smtClean="0">
                <a:solidFill>
                  <a:srgbClr val="333333"/>
                </a:solidFill>
                <a:cs typeface="Times New Roman" pitchFamily="18" charset="0"/>
              </a:rPr>
              <a:t>Quel est l’emploi lié à la dépendance aujourd’hui, et combien d’emplois pourraient être induits à l’avenir par le vieillissement de la population ?</a:t>
            </a:r>
          </a:p>
          <a:p>
            <a:pPr defTabSz="914400" fontAlgn="base">
              <a:spcAft>
                <a:spcPct val="0"/>
              </a:spcAft>
              <a:buFontTx/>
              <a:buNone/>
            </a:pPr>
            <a:r>
              <a:rPr lang="fr-FR" altLang="fr-FR" sz="1600" b="1" smtClean="0">
                <a:solidFill>
                  <a:srgbClr val="333333"/>
                </a:solidFill>
                <a:cs typeface="Times New Roman" pitchFamily="18" charset="0"/>
              </a:rPr>
              <a:t>	</a:t>
            </a:r>
          </a:p>
          <a:p>
            <a:pPr defTabSz="914400" fontAlgn="base">
              <a:spcAft>
                <a:spcPct val="0"/>
              </a:spcAft>
              <a:buFontTx/>
              <a:buNone/>
            </a:pPr>
            <a:r>
              <a:rPr lang="fr-FR" altLang="fr-FR" sz="1600" smtClean="0">
                <a:solidFill>
                  <a:srgbClr val="333333"/>
                </a:solidFill>
                <a:cs typeface="Times New Roman" pitchFamily="18" charset="0"/>
              </a:rPr>
              <a:t>	</a:t>
            </a:r>
            <a:r>
              <a:rPr lang="fr-FR" altLang="fr-FR" sz="1200" smtClean="0">
                <a:solidFill>
                  <a:srgbClr val="333333"/>
                </a:solidFill>
                <a:cs typeface="Times New Roman" pitchFamily="18" charset="0"/>
              </a:rPr>
              <a:t>Données de 2008 à 2020</a:t>
            </a:r>
            <a:r>
              <a:rPr lang="fr-FR" altLang="fr-FR" sz="1200" b="1" smtClean="0">
                <a:solidFill>
                  <a:srgbClr val="333333"/>
                </a:solidFill>
                <a:cs typeface="Times New Roman" pitchFamily="18" charset="0"/>
              </a:rPr>
              <a:t>, </a:t>
            </a:r>
            <a:r>
              <a:rPr lang="fr-FR" altLang="fr-FR" sz="1200" smtClean="0">
                <a:solidFill>
                  <a:srgbClr val="333333"/>
                </a:solidFill>
                <a:cs typeface="Times New Roman" pitchFamily="18" charset="0"/>
              </a:rPr>
              <a:t>statistiques départementales fournies par la DREES</a:t>
            </a:r>
          </a:p>
          <a:p>
            <a:pPr algn="just" defTabSz="914400" fontAlgn="base">
              <a:spcAft>
                <a:spcPct val="0"/>
              </a:spcAft>
              <a:buFontTx/>
              <a:buNone/>
            </a:pPr>
            <a:r>
              <a:rPr lang="fr-FR" altLang="fr-FR" sz="1200" smtClean="0">
                <a:solidFill>
                  <a:srgbClr val="333333"/>
                </a:solidFill>
                <a:cs typeface="Times New Roman" pitchFamily="18" charset="0"/>
              </a:rPr>
              <a:t>	</a:t>
            </a:r>
            <a:r>
              <a:rPr lang="fr-FR" altLang="fr-FR" sz="1200" smtClean="0">
                <a:solidFill>
                  <a:srgbClr val="231F20"/>
                </a:solidFill>
                <a:cs typeface="Times New Roman" pitchFamily="18" charset="0"/>
              </a:rPr>
              <a:t>Enquête EHPA 2007 auprès des établissements d'hébergement pour personnes âgées</a:t>
            </a:r>
            <a:endParaRPr lang="fr-FR" altLang="fr-FR" sz="1200" smtClean="0">
              <a:solidFill>
                <a:srgbClr val="333333"/>
              </a:solidFill>
              <a:cs typeface="Times New Roman" pitchFamily="18" charset="0"/>
            </a:endParaRPr>
          </a:p>
          <a:p>
            <a:pPr algn="just" defTabSz="914400" fontAlgn="base">
              <a:spcAft>
                <a:spcPct val="0"/>
              </a:spcAft>
              <a:buFontTx/>
              <a:buNone/>
            </a:pPr>
            <a:r>
              <a:rPr lang="fr-FR" altLang="fr-FR" sz="1200" smtClean="0">
                <a:solidFill>
                  <a:srgbClr val="333333"/>
                </a:solidFill>
                <a:cs typeface="Times New Roman" pitchFamily="18" charset="0"/>
              </a:rPr>
              <a:t>	</a:t>
            </a:r>
            <a:r>
              <a:rPr lang="fr-FR" altLang="fr-FR" sz="1200" smtClean="0">
                <a:solidFill>
                  <a:srgbClr val="000000"/>
                </a:solidFill>
                <a:cs typeface="Times New Roman" pitchFamily="18" charset="0"/>
              </a:rPr>
              <a:t>SSIAD 2008: </a:t>
            </a:r>
            <a:r>
              <a:rPr lang="fr-FR" altLang="fr-FR" sz="1200" smtClean="0">
                <a:solidFill>
                  <a:srgbClr val="333333"/>
                </a:solidFill>
                <a:cs typeface="Times New Roman" pitchFamily="18" charset="0"/>
              </a:rPr>
              <a:t>enquête auprès des services de soins infirmiers à domicile</a:t>
            </a:r>
          </a:p>
          <a:p>
            <a:pPr algn="just" defTabSz="914400" fontAlgn="base">
              <a:spcAft>
                <a:spcPct val="0"/>
              </a:spcAft>
              <a:buFontTx/>
              <a:buNone/>
            </a:pPr>
            <a:r>
              <a:rPr lang="fr-FR" altLang="fr-FR" sz="1200" smtClean="0">
                <a:solidFill>
                  <a:srgbClr val="333333"/>
                </a:solidFill>
                <a:cs typeface="Times New Roman" pitchFamily="18" charset="0"/>
              </a:rPr>
              <a:t>  	Recours à l’enquête HSM pour disposer d’ordres de grandeur de l’aide professionnelle à domicile. </a:t>
            </a:r>
          </a:p>
          <a:p>
            <a:pPr defTabSz="914400" fontAlgn="base">
              <a:spcAft>
                <a:spcPct val="0"/>
              </a:spcAft>
            </a:pPr>
            <a:endParaRPr lang="fr-FR" altLang="fr-FR" sz="1200" smtClean="0">
              <a:solidFill>
                <a:srgbClr val="333333"/>
              </a:solidFill>
              <a:cs typeface="Times New Roman" pitchFamily="18" charset="0"/>
            </a:endParaRPr>
          </a:p>
        </p:txBody>
      </p:sp>
      <p:sp>
        <p:nvSpPr>
          <p:cNvPr id="93189" name="Rectangle 5"/>
          <p:cNvSpPr>
            <a:spLocks noGrp="1" noChangeArrowheads="1"/>
          </p:cNvSpPr>
          <p:nvPr>
            <p:ph type="title"/>
          </p:nvPr>
        </p:nvSpPr>
        <p:spPr>
          <a:xfrm>
            <a:off x="609600" y="161928"/>
            <a:ext cx="11074400" cy="447675"/>
          </a:xfrm>
          <a:noFill/>
          <a:ln/>
        </p:spPr>
        <p:txBody>
          <a:bodyPr/>
          <a:lstStyle/>
          <a:p>
            <a:r>
              <a:rPr lang="fr-FR" altLang="fr-FR" sz="2400"/>
              <a:t>3.4 L’offre au travers de secteurs spécifiques</a:t>
            </a:r>
          </a:p>
        </p:txBody>
      </p:sp>
    </p:spTree>
    <p:extLst>
      <p:ext uri="{BB962C8B-B14F-4D97-AF65-F5344CB8AC3E}">
        <p14:creationId xmlns:p14="http://schemas.microsoft.com/office/powerpoint/2010/main" val="381972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3024717" y="452438"/>
            <a:ext cx="7289800" cy="620712"/>
          </a:xfrm>
        </p:spPr>
        <p:txBody>
          <a:bodyPr/>
          <a:lstStyle/>
          <a:p>
            <a:r>
              <a:rPr lang="en-GB" altLang="fr-FR" smtClean="0">
                <a:ea typeface="ＭＳ Ｐゴシック" pitchFamily="34" charset="-128"/>
              </a:rPr>
              <a:t>Plan</a:t>
            </a:r>
          </a:p>
        </p:txBody>
      </p:sp>
      <p:sp>
        <p:nvSpPr>
          <p:cNvPr id="6147" name="Espace réservé du contenu 2"/>
          <p:cNvSpPr>
            <a:spLocks noGrp="1"/>
          </p:cNvSpPr>
          <p:nvPr>
            <p:ph idx="1"/>
          </p:nvPr>
        </p:nvSpPr>
        <p:spPr>
          <a:xfrm>
            <a:off x="719668" y="1341438"/>
            <a:ext cx="10752667" cy="4464050"/>
          </a:xfrm>
        </p:spPr>
        <p:txBody>
          <a:bodyPr/>
          <a:lstStyle/>
          <a:p>
            <a:r>
              <a:rPr lang="fr-BE" altLang="fr-FR" b="1" u="sng" smtClean="0">
                <a:ea typeface="ＭＳ Ｐゴシック" pitchFamily="34" charset="-128"/>
              </a:rPr>
              <a:t>Le projet For Quality! en bref</a:t>
            </a:r>
          </a:p>
          <a:p>
            <a:endParaRPr lang="fr-BE" altLang="fr-FR" smtClean="0">
              <a:ea typeface="ＭＳ Ｐゴシック" pitchFamily="34" charset="-128"/>
            </a:endParaRPr>
          </a:p>
          <a:p>
            <a:r>
              <a:rPr lang="fr-BE" altLang="fr-FR" b="1" u="sng" smtClean="0">
                <a:ea typeface="ＭＳ Ｐゴシック" pitchFamily="34" charset="-128"/>
              </a:rPr>
              <a:t>Conclusions et résultats clés du projet</a:t>
            </a:r>
            <a:endParaRPr lang="fr-BE" altLang="fr-FR" sz="1000" b="1" u="sng" smtClean="0">
              <a:ea typeface="ＭＳ Ｐゴシック" pitchFamily="34" charset="-128"/>
            </a:endParaRPr>
          </a:p>
        </p:txBody>
      </p:sp>
      <p:sp>
        <p:nvSpPr>
          <p:cNvPr id="6148"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eaLnBrk="1" hangingPunct="1">
              <a:spcBef>
                <a:spcPct val="0"/>
              </a:spcBef>
              <a:buClrTx/>
              <a:buFontTx/>
              <a:buNone/>
            </a:pPr>
            <a:fld id="{9DF8C392-968A-4AF4-ACCB-FFF003BCB14C}" type="slidenum">
              <a:rPr lang="fr-FR" altLang="fr-FR" sz="1400" smtClean="0">
                <a:solidFill>
                  <a:srgbClr val="CA202B"/>
                </a:solidFill>
              </a:rPr>
              <a:pPr eaLnBrk="1" hangingPunct="1">
                <a:spcBef>
                  <a:spcPct val="0"/>
                </a:spcBef>
                <a:buClrTx/>
                <a:buFontTx/>
                <a:buNone/>
              </a:pPr>
              <a:t>6</a:t>
            </a:fld>
            <a:endParaRPr lang="fr-FR" altLang="fr-FR" sz="1400" smtClean="0">
              <a:solidFill>
                <a:srgbClr val="CA202B"/>
              </a:solidFill>
            </a:endParaRPr>
          </a:p>
        </p:txBody>
      </p:sp>
      <p:pic>
        <p:nvPicPr>
          <p:cNvPr id="6149" name="Picture 6" descr="P:\NV.COMMUN\Th_AffSoc\Projets_Européens\2013_ProjetsSAP\Project For Quality\WP6 Final conference\Banner-Mailchimp4Q-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267" y="2781300"/>
            <a:ext cx="86106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96281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598" y="400835"/>
            <a:ext cx="10276353" cy="848013"/>
          </a:xfrm>
        </p:spPr>
        <p:txBody>
          <a:bodyPr>
            <a:normAutofit/>
          </a:bodyPr>
          <a:lstStyle/>
          <a:p>
            <a:pPr algn="ctr">
              <a:lnSpc>
                <a:spcPct val="100000"/>
              </a:lnSpc>
            </a:pPr>
            <a:r>
              <a:rPr lang="fr-FR" sz="4000" b="1" dirty="0" smtClean="0">
                <a:solidFill>
                  <a:schemeClr val="accent1"/>
                </a:solidFill>
              </a:rPr>
              <a:t>Les potentialités des SAP en Hauts-de-France</a:t>
            </a:r>
            <a:endParaRPr lang="fr-FR" sz="4000" b="1" dirty="0">
              <a:solidFill>
                <a:schemeClr val="accent1"/>
              </a:solidFill>
            </a:endParaRPr>
          </a:p>
        </p:txBody>
      </p:sp>
      <p:sp>
        <p:nvSpPr>
          <p:cNvPr id="3" name="Espace réservé du contenu 2"/>
          <p:cNvSpPr>
            <a:spLocks noGrp="1"/>
          </p:cNvSpPr>
          <p:nvPr>
            <p:ph idx="1"/>
          </p:nvPr>
        </p:nvSpPr>
        <p:spPr>
          <a:xfrm>
            <a:off x="1122332" y="2016690"/>
            <a:ext cx="10058400" cy="3770335"/>
          </a:xfrm>
        </p:spPr>
        <p:txBody>
          <a:bodyPr>
            <a:normAutofit/>
          </a:bodyPr>
          <a:lstStyle/>
          <a:p>
            <a:endParaRPr lang="fr-FR" dirty="0" smtClean="0"/>
          </a:p>
          <a:p>
            <a:pPr marL="0" indent="0" algn="ctr">
              <a:lnSpc>
                <a:spcPct val="120000"/>
              </a:lnSpc>
              <a:spcBef>
                <a:spcPts val="0"/>
              </a:spcBef>
              <a:spcAft>
                <a:spcPts val="0"/>
              </a:spcAft>
              <a:buNone/>
            </a:pPr>
            <a:r>
              <a:rPr lang="fr-FR" sz="4300" b="1" dirty="0" smtClean="0"/>
              <a:t>Loïc </a:t>
            </a:r>
            <a:r>
              <a:rPr lang="fr-FR" sz="4300" b="1" cap="all" dirty="0" err="1" smtClean="0"/>
              <a:t>AUBRéE</a:t>
            </a:r>
            <a:endParaRPr lang="fr-FR" sz="4300" b="1" cap="all" dirty="0"/>
          </a:p>
          <a:p>
            <a:pPr marL="0" indent="0" algn="ctr">
              <a:lnSpc>
                <a:spcPct val="120000"/>
              </a:lnSpc>
              <a:spcBef>
                <a:spcPts val="1800"/>
              </a:spcBef>
              <a:spcAft>
                <a:spcPts val="0"/>
              </a:spcAft>
              <a:buNone/>
            </a:pPr>
            <a:r>
              <a:rPr lang="fr-FR" sz="3900" dirty="0" smtClean="0"/>
              <a:t>Directeur</a:t>
            </a:r>
          </a:p>
          <a:p>
            <a:pPr marL="0" indent="0" algn="ctr">
              <a:lnSpc>
                <a:spcPct val="100000"/>
              </a:lnSpc>
              <a:spcBef>
                <a:spcPts val="0"/>
              </a:spcBef>
              <a:spcAft>
                <a:spcPts val="0"/>
              </a:spcAft>
              <a:buNone/>
            </a:pPr>
            <a:endParaRPr lang="fr-FR" sz="1200" b="1" dirty="0" smtClean="0"/>
          </a:p>
          <a:p>
            <a:pPr marL="0" indent="0" algn="ctr">
              <a:lnSpc>
                <a:spcPct val="120000"/>
              </a:lnSpc>
              <a:spcBef>
                <a:spcPts val="0"/>
              </a:spcBef>
              <a:spcAft>
                <a:spcPts val="0"/>
              </a:spcAft>
              <a:buNone/>
            </a:pPr>
            <a:r>
              <a:rPr lang="fr-FR" sz="4400" b="1" cap="all" dirty="0" err="1" smtClean="0"/>
              <a:t>CRESGé</a:t>
            </a:r>
            <a:endParaRPr lang="fr-FR" sz="4400" b="1" cap="all" dirty="0"/>
          </a:p>
          <a:p>
            <a:endParaRPr lang="fr-FR" dirty="0" smtClean="0"/>
          </a:p>
          <a:p>
            <a:endParaRPr lang="fr-FR" dirty="0"/>
          </a:p>
          <a:p>
            <a:endParaRPr lang="fr-FR" dirty="0" smtClean="0"/>
          </a:p>
          <a:p>
            <a:pPr marL="0" indent="0">
              <a:buNone/>
            </a:pPr>
            <a:endParaRPr lang="fr-FR" dirty="0"/>
          </a:p>
        </p:txBody>
      </p:sp>
      <p:pic>
        <p:nvPicPr>
          <p:cNvPr id="4" name="Image 13" descr="cresge ha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553" y="4965434"/>
            <a:ext cx="3230463" cy="113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6126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339" y="908720"/>
            <a:ext cx="11521280" cy="4104456"/>
          </a:xfrm>
        </p:spPr>
        <p:txBody>
          <a:bodyPr>
            <a:normAutofit/>
          </a:bodyPr>
          <a:lstStyle/>
          <a:p>
            <a:pPr>
              <a:buFont typeface="Wingdings" panose="05000000000000000000" pitchFamily="2" charset="2"/>
              <a:buChar char="§"/>
            </a:pPr>
            <a:r>
              <a:rPr lang="fr-FR" sz="2400" dirty="0" smtClean="0">
                <a:solidFill>
                  <a:schemeClr val="bg2">
                    <a:lumMod val="25000"/>
                  </a:schemeClr>
                </a:solidFill>
              </a:rPr>
              <a:t>Objets de l’étude</a:t>
            </a:r>
          </a:p>
          <a:p>
            <a:pPr lvl="3" algn="just"/>
            <a:r>
              <a:rPr lang="fr-FR" sz="1900" dirty="0">
                <a:solidFill>
                  <a:schemeClr val="bg2">
                    <a:lumMod val="25000"/>
                  </a:schemeClr>
                </a:solidFill>
              </a:rPr>
              <a:t>Quantifier et qualifier les caractéristiques de la demande de services à la personne en région </a:t>
            </a:r>
          </a:p>
          <a:p>
            <a:pPr lvl="3" algn="just"/>
            <a:r>
              <a:rPr lang="fr-FR" sz="1900" dirty="0">
                <a:solidFill>
                  <a:schemeClr val="bg2">
                    <a:lumMod val="25000"/>
                  </a:schemeClr>
                </a:solidFill>
              </a:rPr>
              <a:t>Identifier les leviers et / ou les freins au développement et à l’émergence de la consommation de services à la personne </a:t>
            </a:r>
          </a:p>
          <a:p>
            <a:pPr lvl="3" algn="just"/>
            <a:r>
              <a:rPr lang="fr-FR" sz="1900" dirty="0">
                <a:solidFill>
                  <a:schemeClr val="bg2">
                    <a:lumMod val="25000"/>
                  </a:schemeClr>
                </a:solidFill>
              </a:rPr>
              <a:t>Préciser la nature des services à la personne à renforcer et chiffrer les </a:t>
            </a:r>
            <a:r>
              <a:rPr lang="fr-FR" sz="1900" dirty="0" smtClean="0">
                <a:solidFill>
                  <a:schemeClr val="bg2">
                    <a:lumMod val="25000"/>
                  </a:schemeClr>
                </a:solidFill>
              </a:rPr>
              <a:t>potentialités</a:t>
            </a:r>
          </a:p>
          <a:p>
            <a:pPr lvl="3" algn="just"/>
            <a:endParaRPr lang="fr-FR" sz="1900" dirty="0">
              <a:solidFill>
                <a:schemeClr val="bg2">
                  <a:lumMod val="25000"/>
                </a:schemeClr>
              </a:solidFill>
            </a:endParaRPr>
          </a:p>
          <a:p>
            <a:pPr>
              <a:buFont typeface="Wingdings" panose="05000000000000000000" pitchFamily="2" charset="2"/>
              <a:buChar char="§"/>
            </a:pPr>
            <a:r>
              <a:rPr lang="fr-FR" sz="2400" dirty="0" smtClean="0">
                <a:solidFill>
                  <a:schemeClr val="bg2">
                    <a:lumMod val="25000"/>
                  </a:schemeClr>
                </a:solidFill>
              </a:rPr>
              <a:t>Méthode</a:t>
            </a:r>
          </a:p>
          <a:p>
            <a:pPr lvl="3"/>
            <a:r>
              <a:rPr lang="fr-FR" sz="1900" dirty="0">
                <a:solidFill>
                  <a:schemeClr val="bg2">
                    <a:lumMod val="25000"/>
                  </a:schemeClr>
                </a:solidFill>
              </a:rPr>
              <a:t>Focus </a:t>
            </a:r>
            <a:r>
              <a:rPr lang="fr-FR" sz="1900" dirty="0" smtClean="0">
                <a:solidFill>
                  <a:schemeClr val="bg2">
                    <a:lumMod val="25000"/>
                  </a:schemeClr>
                </a:solidFill>
              </a:rPr>
              <a:t>group à Lille et à Lens-Liévin</a:t>
            </a:r>
            <a:endParaRPr lang="fr-FR" sz="1900" dirty="0">
              <a:solidFill>
                <a:schemeClr val="bg2">
                  <a:lumMod val="25000"/>
                </a:schemeClr>
              </a:solidFill>
            </a:endParaRPr>
          </a:p>
          <a:p>
            <a:pPr lvl="3"/>
            <a:r>
              <a:rPr lang="fr-FR" sz="1900" dirty="0">
                <a:solidFill>
                  <a:schemeClr val="bg2">
                    <a:lumMod val="25000"/>
                  </a:schemeClr>
                </a:solidFill>
              </a:rPr>
              <a:t>Enquête </a:t>
            </a:r>
            <a:r>
              <a:rPr lang="fr-FR" sz="1900" dirty="0" smtClean="0">
                <a:solidFill>
                  <a:schemeClr val="bg2">
                    <a:lumMod val="25000"/>
                  </a:schemeClr>
                </a:solidFill>
              </a:rPr>
              <a:t>téléphonique IFOP auprès de 1500 actifs de 30-60 ans, répartis dans les zones d’emploi de la région Hauts-de-France</a:t>
            </a:r>
            <a:endParaRPr lang="fr-FR" sz="1900" dirty="0">
              <a:solidFill>
                <a:schemeClr val="bg2">
                  <a:lumMod val="25000"/>
                </a:schemeClr>
              </a:solidFill>
            </a:endParaRPr>
          </a:p>
          <a:p>
            <a:pPr lvl="3"/>
            <a:r>
              <a:rPr lang="fr-FR" sz="1900" dirty="0">
                <a:solidFill>
                  <a:schemeClr val="bg2">
                    <a:lumMod val="25000"/>
                  </a:schemeClr>
                </a:solidFill>
              </a:rPr>
              <a:t>Mobilisation de l’expertise de Brigitte Croff </a:t>
            </a:r>
          </a:p>
          <a:p>
            <a:pPr marL="0" indent="0"/>
            <a:endParaRPr lang="fr-FR" sz="2000" dirty="0">
              <a:solidFill>
                <a:schemeClr val="bg2">
                  <a:lumMod val="25000"/>
                </a:schemeClr>
              </a:solidFill>
            </a:endParaRPr>
          </a:p>
        </p:txBody>
      </p:sp>
      <p:sp>
        <p:nvSpPr>
          <p:cNvPr id="6" name="Titre 1"/>
          <p:cNvSpPr>
            <a:spLocks noGrp="1"/>
          </p:cNvSpPr>
          <p:nvPr>
            <p:ph type="title"/>
          </p:nvPr>
        </p:nvSpPr>
        <p:spPr>
          <a:xfrm>
            <a:off x="1086111" y="116632"/>
            <a:ext cx="10027920" cy="548640"/>
          </a:xfrm>
        </p:spPr>
        <p:txBody>
          <a:bodyPr/>
          <a:lstStyle/>
          <a:p>
            <a:pPr algn="ctr"/>
            <a:r>
              <a:rPr lang="fr-FR" dirty="0" smtClean="0">
                <a:solidFill>
                  <a:schemeClr val="accent2">
                    <a:lumMod val="75000"/>
                  </a:schemeClr>
                </a:solidFill>
              </a:rPr>
              <a:t>Objets ET méthode</a:t>
            </a:r>
            <a:endParaRPr lang="fr-FR" dirty="0">
              <a:solidFill>
                <a:schemeClr val="accent2">
                  <a:lumMod val="75000"/>
                </a:schemeClr>
              </a:solidFill>
            </a:endParaRPr>
          </a:p>
        </p:txBody>
      </p:sp>
      <p:pic>
        <p:nvPicPr>
          <p:cNvPr id="7" name="Image 6"/>
          <p:cNvPicPr>
            <a:picLocks noChangeAspect="1"/>
          </p:cNvPicPr>
          <p:nvPr/>
        </p:nvPicPr>
        <p:blipFill>
          <a:blip r:embed="rId2"/>
          <a:stretch>
            <a:fillRect/>
          </a:stretch>
        </p:blipFill>
        <p:spPr>
          <a:xfrm>
            <a:off x="143339" y="5517235"/>
            <a:ext cx="5316173" cy="1170533"/>
          </a:xfrm>
          <a:prstGeom prst="rect">
            <a:avLst/>
          </a:prstGeom>
        </p:spPr>
      </p:pic>
    </p:spTree>
    <p:extLst>
      <p:ext uri="{BB962C8B-B14F-4D97-AF65-F5344CB8AC3E}">
        <p14:creationId xmlns:p14="http://schemas.microsoft.com/office/powerpoint/2010/main" val="39325106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445" y="196509"/>
            <a:ext cx="10027920" cy="548640"/>
          </a:xfrm>
        </p:spPr>
        <p:txBody>
          <a:bodyPr/>
          <a:lstStyle/>
          <a:p>
            <a:pPr algn="ctr"/>
            <a:r>
              <a:rPr lang="fr-FR" sz="2400" dirty="0" smtClean="0">
                <a:solidFill>
                  <a:schemeClr val="accent2">
                    <a:lumMod val="75000"/>
                  </a:schemeClr>
                </a:solidFill>
              </a:rPr>
              <a:t>UN </a:t>
            </a:r>
            <a:r>
              <a:rPr lang="fr-FR" sz="2400" dirty="0">
                <a:solidFill>
                  <a:schemeClr val="accent2">
                    <a:lumMod val="75000"/>
                  </a:schemeClr>
                </a:solidFill>
              </a:rPr>
              <a:t>niveau de connaissance </a:t>
            </a:r>
            <a:r>
              <a:rPr lang="fr-FR" sz="2400" dirty="0" smtClean="0">
                <a:solidFill>
                  <a:schemeClr val="accent2">
                    <a:lumMod val="75000"/>
                  </a:schemeClr>
                </a:solidFill>
              </a:rPr>
              <a:t>A RENFORCER </a:t>
            </a:r>
            <a:br>
              <a:rPr lang="fr-FR" sz="2400" dirty="0" smtClean="0">
                <a:solidFill>
                  <a:schemeClr val="accent2">
                    <a:lumMod val="75000"/>
                  </a:schemeClr>
                </a:solidFill>
              </a:rPr>
            </a:br>
            <a:r>
              <a:rPr lang="fr-FR" sz="2400" dirty="0" smtClean="0">
                <a:solidFill>
                  <a:schemeClr val="accent2">
                    <a:lumMod val="75000"/>
                  </a:schemeClr>
                </a:solidFill>
              </a:rPr>
              <a:t> UNE BONNE image des PROFESSIONNELS DES SAP</a:t>
            </a:r>
            <a:endParaRPr lang="fr-FR" sz="2000" dirty="0">
              <a:solidFill>
                <a:schemeClr val="accent2">
                  <a:lumMod val="75000"/>
                </a:schemeClr>
              </a:solidFill>
            </a:endParaRPr>
          </a:p>
        </p:txBody>
      </p:sp>
      <p:sp>
        <p:nvSpPr>
          <p:cNvPr id="3" name="Espace réservé du contenu 2"/>
          <p:cNvSpPr>
            <a:spLocks noGrp="1"/>
          </p:cNvSpPr>
          <p:nvPr>
            <p:ph idx="1"/>
          </p:nvPr>
        </p:nvSpPr>
        <p:spPr>
          <a:xfrm>
            <a:off x="164745" y="1052737"/>
            <a:ext cx="12037891" cy="3168352"/>
          </a:xfrm>
        </p:spPr>
        <p:txBody>
          <a:bodyPr>
            <a:normAutofit fontScale="92500" lnSpcReduction="20000"/>
          </a:bodyPr>
          <a:lstStyle/>
          <a:p>
            <a:pPr>
              <a:buFont typeface="Wingdings" panose="05000000000000000000" pitchFamily="2" charset="2"/>
              <a:buChar char="§"/>
            </a:pPr>
            <a:r>
              <a:rPr lang="fr-FR" sz="2400" dirty="0" smtClean="0">
                <a:solidFill>
                  <a:schemeClr val="bg2">
                    <a:lumMod val="25000"/>
                  </a:schemeClr>
                </a:solidFill>
              </a:rPr>
              <a:t>Une connaissance du secteur encourageante mais à renforcer</a:t>
            </a:r>
          </a:p>
          <a:p>
            <a:pPr lvl="2"/>
            <a:r>
              <a:rPr lang="fr-FR" sz="2400" dirty="0" smtClean="0">
                <a:solidFill>
                  <a:schemeClr val="bg2">
                    <a:lumMod val="25000"/>
                  </a:schemeClr>
                </a:solidFill>
              </a:rPr>
              <a:t>4 personnes sur 10 pourraient avoir une meilleure connaissance des SAP</a:t>
            </a:r>
          </a:p>
          <a:p>
            <a:pPr marL="342900" lvl="4" indent="-342900">
              <a:spcBef>
                <a:spcPts val="1800"/>
              </a:spcBef>
              <a:buClrTx/>
            </a:pPr>
            <a:r>
              <a:rPr lang="fr-FR" sz="2400" b="1" dirty="0" smtClean="0">
                <a:solidFill>
                  <a:schemeClr val="bg2">
                    <a:lumMod val="25000"/>
                  </a:schemeClr>
                </a:solidFill>
              </a:rPr>
              <a:t>Une </a:t>
            </a:r>
            <a:r>
              <a:rPr lang="fr-FR" sz="2400" b="1" dirty="0">
                <a:solidFill>
                  <a:schemeClr val="bg2">
                    <a:lumMod val="25000"/>
                  </a:schemeClr>
                </a:solidFill>
              </a:rPr>
              <a:t>très bonne image des professionnels des services à la </a:t>
            </a:r>
            <a:r>
              <a:rPr lang="fr-FR" sz="2400" b="1" dirty="0" smtClean="0">
                <a:solidFill>
                  <a:schemeClr val="bg2">
                    <a:lumMod val="25000"/>
                  </a:schemeClr>
                </a:solidFill>
              </a:rPr>
              <a:t>personne</a:t>
            </a:r>
            <a:endParaRPr lang="fr-FR" sz="2400" dirty="0" smtClean="0">
              <a:solidFill>
                <a:schemeClr val="bg2">
                  <a:lumMod val="25000"/>
                </a:schemeClr>
              </a:solidFill>
            </a:endParaRPr>
          </a:p>
          <a:p>
            <a:pPr marL="540000" lvl="4">
              <a:buFont typeface="Arial" panose="020B0604020202020204" pitchFamily="34" charset="0"/>
              <a:buChar char="•"/>
            </a:pPr>
            <a:r>
              <a:rPr lang="fr-FR" sz="2000" dirty="0" smtClean="0">
                <a:solidFill>
                  <a:schemeClr val="bg2">
                    <a:lumMod val="25000"/>
                  </a:schemeClr>
                </a:solidFill>
              </a:rPr>
              <a:t>9 </a:t>
            </a:r>
            <a:r>
              <a:rPr lang="fr-FR" sz="2000" dirty="0">
                <a:solidFill>
                  <a:schemeClr val="bg2">
                    <a:lumMod val="25000"/>
                  </a:schemeClr>
                </a:solidFill>
              </a:rPr>
              <a:t>personnes </a:t>
            </a:r>
            <a:r>
              <a:rPr lang="fr-FR" sz="2000" dirty="0" smtClean="0">
                <a:solidFill>
                  <a:schemeClr val="bg2">
                    <a:lumMod val="25000"/>
                  </a:schemeClr>
                </a:solidFill>
              </a:rPr>
              <a:t>interrogées sur </a:t>
            </a:r>
            <a:r>
              <a:rPr lang="fr-FR" sz="2000" dirty="0">
                <a:solidFill>
                  <a:schemeClr val="bg2">
                    <a:lumMod val="25000"/>
                  </a:schemeClr>
                </a:solidFill>
              </a:rPr>
              <a:t>10 disent avoir une bonne </a:t>
            </a:r>
            <a:r>
              <a:rPr lang="fr-FR" sz="2000" dirty="0" smtClean="0">
                <a:solidFill>
                  <a:schemeClr val="bg2">
                    <a:lumMod val="25000"/>
                  </a:schemeClr>
                </a:solidFill>
              </a:rPr>
              <a:t>image des professionnels SAP</a:t>
            </a:r>
          </a:p>
          <a:p>
            <a:pPr marL="540000" lvl="4">
              <a:buFont typeface="Arial" panose="020B0604020202020204" pitchFamily="34" charset="0"/>
              <a:buChar char="•"/>
            </a:pPr>
            <a:endParaRPr lang="fr-FR" sz="2000" dirty="0" smtClean="0">
              <a:solidFill>
                <a:schemeClr val="bg2">
                  <a:lumMod val="25000"/>
                </a:schemeClr>
              </a:solidFill>
            </a:endParaRPr>
          </a:p>
          <a:p>
            <a:pPr marL="540000" lvl="4">
              <a:buFont typeface="Arial" panose="020B0604020202020204" pitchFamily="34" charset="0"/>
              <a:buChar char="•"/>
            </a:pPr>
            <a:r>
              <a:rPr lang="fr-FR" sz="2000" dirty="0" smtClean="0">
                <a:solidFill>
                  <a:schemeClr val="bg2">
                    <a:lumMod val="25000"/>
                  </a:schemeClr>
                </a:solidFill>
              </a:rPr>
              <a:t>Plus de 8 personnes sur 10 estiment que les </a:t>
            </a:r>
            <a:r>
              <a:rPr lang="fr-FR" sz="2000" dirty="0">
                <a:solidFill>
                  <a:schemeClr val="bg2">
                    <a:lumMod val="25000"/>
                  </a:schemeClr>
                </a:solidFill>
              </a:rPr>
              <a:t>qualificatifs </a:t>
            </a:r>
            <a:r>
              <a:rPr lang="fr-FR" sz="2000" dirty="0" smtClean="0">
                <a:solidFill>
                  <a:schemeClr val="bg2">
                    <a:lumMod val="25000"/>
                  </a:schemeClr>
                </a:solidFill>
              </a:rPr>
              <a:t>fiables </a:t>
            </a:r>
            <a:r>
              <a:rPr lang="fr-FR" sz="2000" dirty="0">
                <a:solidFill>
                  <a:schemeClr val="bg2">
                    <a:lumMod val="25000"/>
                  </a:schemeClr>
                </a:solidFill>
              </a:rPr>
              <a:t>et experts </a:t>
            </a:r>
            <a:r>
              <a:rPr lang="fr-FR" sz="2000" dirty="0" smtClean="0">
                <a:solidFill>
                  <a:schemeClr val="bg2">
                    <a:lumMod val="25000"/>
                  </a:schemeClr>
                </a:solidFill>
              </a:rPr>
              <a:t>s’appliquent bien aux professionnels des SAP</a:t>
            </a:r>
          </a:p>
          <a:p>
            <a:pPr marL="540000" lvl="4">
              <a:buFont typeface="Arial" panose="020B0604020202020204" pitchFamily="34" charset="0"/>
              <a:buChar char="•"/>
            </a:pPr>
            <a:endParaRPr lang="fr-FR" sz="2000" dirty="0" smtClean="0">
              <a:solidFill>
                <a:schemeClr val="bg2">
                  <a:lumMod val="25000"/>
                </a:schemeClr>
              </a:solidFill>
            </a:endParaRPr>
          </a:p>
          <a:p>
            <a:pPr marL="540000" lvl="4">
              <a:buFont typeface="Arial" panose="020B0604020202020204" pitchFamily="34" charset="0"/>
              <a:buChar char="•"/>
            </a:pPr>
            <a:r>
              <a:rPr lang="fr-FR" sz="2000" dirty="0" smtClean="0">
                <a:solidFill>
                  <a:schemeClr val="bg2">
                    <a:lumMod val="25000"/>
                  </a:schemeClr>
                </a:solidFill>
              </a:rPr>
              <a:t>Avis </a:t>
            </a:r>
            <a:r>
              <a:rPr lang="fr-FR" sz="2000" dirty="0">
                <a:solidFill>
                  <a:schemeClr val="bg2">
                    <a:lumMod val="25000"/>
                  </a:schemeClr>
                </a:solidFill>
              </a:rPr>
              <a:t>contrastés sur </a:t>
            </a:r>
            <a:r>
              <a:rPr lang="fr-FR" sz="2000" dirty="0" smtClean="0">
                <a:solidFill>
                  <a:schemeClr val="bg2">
                    <a:lumMod val="25000"/>
                  </a:schemeClr>
                </a:solidFill>
              </a:rPr>
              <a:t>l’accessibilité financière </a:t>
            </a:r>
            <a:r>
              <a:rPr lang="fr-FR" sz="2000" dirty="0">
                <a:solidFill>
                  <a:schemeClr val="bg2">
                    <a:lumMod val="25000"/>
                  </a:schemeClr>
                </a:solidFill>
              </a:rPr>
              <a:t>: </a:t>
            </a:r>
            <a:endParaRPr lang="fr-FR" sz="2000" dirty="0" smtClean="0">
              <a:solidFill>
                <a:schemeClr val="bg2">
                  <a:lumMod val="25000"/>
                </a:schemeClr>
              </a:solidFill>
            </a:endParaRPr>
          </a:p>
          <a:p>
            <a:pPr marL="777744" lvl="5">
              <a:buFont typeface="Arial" panose="020B0604020202020204" pitchFamily="34" charset="0"/>
              <a:buChar char="•"/>
            </a:pPr>
            <a:r>
              <a:rPr lang="fr-FR" sz="1800" dirty="0" smtClean="0">
                <a:solidFill>
                  <a:schemeClr val="bg2">
                    <a:lumMod val="25000"/>
                  </a:schemeClr>
                </a:solidFill>
              </a:rPr>
              <a:t>services jugés abordables pour </a:t>
            </a:r>
            <a:r>
              <a:rPr lang="fr-FR" sz="1800" dirty="0">
                <a:solidFill>
                  <a:schemeClr val="bg2">
                    <a:lumMod val="25000"/>
                  </a:schemeClr>
                </a:solidFill>
              </a:rPr>
              <a:t>61% des </a:t>
            </a:r>
            <a:r>
              <a:rPr lang="fr-FR" sz="1800" dirty="0" smtClean="0">
                <a:solidFill>
                  <a:schemeClr val="bg2">
                    <a:lumMod val="25000"/>
                  </a:schemeClr>
                </a:solidFill>
              </a:rPr>
              <a:t>interviewés ; avis contraire pour </a:t>
            </a:r>
            <a:r>
              <a:rPr lang="fr-FR" sz="1800" dirty="0">
                <a:solidFill>
                  <a:schemeClr val="bg2">
                    <a:lumMod val="25000"/>
                  </a:schemeClr>
                </a:solidFill>
              </a:rPr>
              <a:t>30%</a:t>
            </a:r>
          </a:p>
          <a:p>
            <a:pPr marL="540000" lvl="4">
              <a:buFont typeface="Arial" panose="020B0604020202020204" pitchFamily="34" charset="0"/>
              <a:buChar char="•"/>
            </a:pPr>
            <a:endParaRPr lang="fr-FR" sz="2000" dirty="0" smtClean="0">
              <a:solidFill>
                <a:schemeClr val="bg2">
                  <a:lumMod val="25000"/>
                </a:schemeClr>
              </a:solidFill>
            </a:endParaRPr>
          </a:p>
          <a:p>
            <a:pPr marL="540000" lvl="4">
              <a:buFont typeface="Arial" panose="020B0604020202020204" pitchFamily="34" charset="0"/>
              <a:buChar char="•"/>
            </a:pPr>
            <a:endParaRPr lang="fr-FR" sz="2000" dirty="0">
              <a:solidFill>
                <a:schemeClr val="bg2">
                  <a:lumMod val="25000"/>
                </a:schemeClr>
              </a:solidFill>
            </a:endParaRPr>
          </a:p>
          <a:p>
            <a:pPr marL="540000" lvl="4">
              <a:buFont typeface="Arial" panose="020B0604020202020204" pitchFamily="34" charset="0"/>
              <a:buChar char="•"/>
            </a:pPr>
            <a:endParaRPr lang="fr-FR" sz="1900" dirty="0" smtClean="0">
              <a:solidFill>
                <a:schemeClr val="bg2">
                  <a:lumMod val="25000"/>
                </a:schemeClr>
              </a:solidFill>
            </a:endParaRPr>
          </a:p>
          <a:p>
            <a:pPr lvl="4">
              <a:buFont typeface="Arial" panose="020B0604020202020204" pitchFamily="34" charset="0"/>
              <a:buChar char="•"/>
            </a:pPr>
            <a:endParaRPr lang="fr-FR" sz="2000" dirty="0" smtClean="0">
              <a:solidFill>
                <a:schemeClr val="bg2">
                  <a:lumMod val="25000"/>
                </a:schemeClr>
              </a:solidFill>
            </a:endParaRPr>
          </a:p>
        </p:txBody>
      </p:sp>
      <p:graphicFrame>
        <p:nvGraphicFramePr>
          <p:cNvPr id="9" name="Graphique 8"/>
          <p:cNvGraphicFramePr>
            <a:graphicFrameLocks/>
          </p:cNvGraphicFramePr>
          <p:nvPr>
            <p:extLst>
              <p:ext uri="{D42A27DB-BD31-4B8C-83A1-F6EECF244321}">
                <p14:modId xmlns:p14="http://schemas.microsoft.com/office/powerpoint/2010/main" val="1449001486"/>
              </p:ext>
            </p:extLst>
          </p:nvPr>
        </p:nvGraphicFramePr>
        <p:xfrm>
          <a:off x="5807968" y="4149083"/>
          <a:ext cx="6384032" cy="2708919"/>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 7"/>
          <p:cNvPicPr>
            <a:picLocks noChangeAspect="1"/>
          </p:cNvPicPr>
          <p:nvPr/>
        </p:nvPicPr>
        <p:blipFill>
          <a:blip r:embed="rId3"/>
          <a:stretch>
            <a:fillRect/>
          </a:stretch>
        </p:blipFill>
        <p:spPr>
          <a:xfrm>
            <a:off x="136116" y="5503542"/>
            <a:ext cx="5316173" cy="1170533"/>
          </a:xfrm>
          <a:prstGeom prst="rect">
            <a:avLst/>
          </a:prstGeom>
        </p:spPr>
      </p:pic>
    </p:spTree>
    <p:extLst>
      <p:ext uri="{BB962C8B-B14F-4D97-AF65-F5344CB8AC3E}">
        <p14:creationId xmlns:p14="http://schemas.microsoft.com/office/powerpoint/2010/main" val="12060558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103445" y="129611"/>
            <a:ext cx="10027920" cy="548640"/>
          </a:xfrm>
        </p:spPr>
        <p:txBody>
          <a:bodyPr/>
          <a:lstStyle/>
          <a:p>
            <a:pPr algn="ctr"/>
            <a:r>
              <a:rPr lang="fr-FR" dirty="0" smtClean="0">
                <a:solidFill>
                  <a:schemeClr val="accent2">
                    <a:lumMod val="75000"/>
                  </a:schemeClr>
                </a:solidFill>
              </a:rPr>
              <a:t>TAUX DE recours aux SAP : 37%</a:t>
            </a:r>
            <a:endParaRPr lang="fr-FR" dirty="0">
              <a:solidFill>
                <a:schemeClr val="accent2">
                  <a:lumMod val="75000"/>
                </a:schemeClr>
              </a:solidFill>
            </a:endParaRPr>
          </a:p>
        </p:txBody>
      </p:sp>
      <p:sp>
        <p:nvSpPr>
          <p:cNvPr id="7" name="Espace réservé du contenu 2"/>
          <p:cNvSpPr>
            <a:spLocks noGrp="1"/>
          </p:cNvSpPr>
          <p:nvPr>
            <p:ph idx="1"/>
          </p:nvPr>
        </p:nvSpPr>
        <p:spPr>
          <a:xfrm>
            <a:off x="147747" y="1046840"/>
            <a:ext cx="11939316" cy="2160240"/>
          </a:xfrm>
        </p:spPr>
        <p:txBody>
          <a:bodyPr>
            <a:normAutofit/>
          </a:bodyPr>
          <a:lstStyle/>
          <a:p>
            <a:pPr>
              <a:buFont typeface="Wingdings" panose="05000000000000000000" pitchFamily="2" charset="2"/>
              <a:buChar char="§"/>
            </a:pPr>
            <a:r>
              <a:rPr lang="fr-FR" sz="2100" dirty="0" smtClean="0">
                <a:solidFill>
                  <a:schemeClr val="bg2">
                    <a:lumMod val="25000"/>
                  </a:schemeClr>
                </a:solidFill>
              </a:rPr>
              <a:t>37</a:t>
            </a:r>
            <a:r>
              <a:rPr lang="fr-FR" sz="2100" dirty="0">
                <a:solidFill>
                  <a:schemeClr val="bg2">
                    <a:lumMod val="25000"/>
                  </a:schemeClr>
                </a:solidFill>
              </a:rPr>
              <a:t>% </a:t>
            </a:r>
            <a:r>
              <a:rPr lang="fr-FR" sz="2100" dirty="0" smtClean="0">
                <a:solidFill>
                  <a:schemeClr val="bg2">
                    <a:lumMod val="25000"/>
                  </a:schemeClr>
                </a:solidFill>
              </a:rPr>
              <a:t>des actifs de 30-60 ans de </a:t>
            </a:r>
            <a:r>
              <a:rPr lang="fr-FR" sz="2100" dirty="0">
                <a:solidFill>
                  <a:schemeClr val="bg2">
                    <a:lumMod val="25000"/>
                  </a:schemeClr>
                </a:solidFill>
              </a:rPr>
              <a:t>Hauts-de-France </a:t>
            </a:r>
            <a:r>
              <a:rPr lang="fr-FR" sz="2100" dirty="0" smtClean="0">
                <a:solidFill>
                  <a:schemeClr val="bg2">
                    <a:lumMod val="25000"/>
                  </a:schemeClr>
                </a:solidFill>
              </a:rPr>
              <a:t>déclarent avoir eu recours </a:t>
            </a:r>
            <a:r>
              <a:rPr lang="fr-FR" sz="2100" dirty="0">
                <a:solidFill>
                  <a:schemeClr val="bg2">
                    <a:lumMod val="25000"/>
                  </a:schemeClr>
                </a:solidFill>
              </a:rPr>
              <a:t>à des services à la </a:t>
            </a:r>
            <a:r>
              <a:rPr lang="fr-FR" sz="2100" dirty="0" smtClean="0">
                <a:solidFill>
                  <a:schemeClr val="bg2">
                    <a:lumMod val="25000"/>
                  </a:schemeClr>
                </a:solidFill>
              </a:rPr>
              <a:t>personne au cours des deux dernières années</a:t>
            </a:r>
          </a:p>
          <a:p>
            <a:pPr lvl="2"/>
            <a:r>
              <a:rPr lang="fr-FR" sz="1900" dirty="0" smtClean="0">
                <a:solidFill>
                  <a:schemeClr val="bg2">
                    <a:lumMod val="25000"/>
                  </a:schemeClr>
                </a:solidFill>
              </a:rPr>
              <a:t>Parmi eux, 80% ont recours à des professionnels</a:t>
            </a:r>
          </a:p>
          <a:p>
            <a:pPr marL="408600" lvl="4">
              <a:spcBef>
                <a:spcPts val="1200"/>
              </a:spcBef>
            </a:pPr>
            <a:r>
              <a:rPr lang="fr-FR" sz="1900" dirty="0">
                <a:solidFill>
                  <a:schemeClr val="bg2">
                    <a:lumMod val="25000"/>
                  </a:schemeClr>
                </a:solidFill>
              </a:rPr>
              <a:t>Les services les plus fréquemment utilisés : aide pour le ménage et le repassage, aide pendant une maladie, aide pour le jardinage ou le bricolage</a:t>
            </a:r>
          </a:p>
          <a:p>
            <a:pPr marL="0" indent="0"/>
            <a:endParaRPr lang="fr-FR" sz="2000" dirty="0">
              <a:solidFill>
                <a:schemeClr val="bg2">
                  <a:lumMod val="25000"/>
                </a:schemeClr>
              </a:solidFill>
            </a:endParaRPr>
          </a:p>
        </p:txBody>
      </p:sp>
      <p:sp>
        <p:nvSpPr>
          <p:cNvPr id="8" name="Text Box 10"/>
          <p:cNvSpPr txBox="1">
            <a:spLocks noChangeArrowheads="1"/>
          </p:cNvSpPr>
          <p:nvPr/>
        </p:nvSpPr>
        <p:spPr bwMode="auto">
          <a:xfrm>
            <a:off x="6768076" y="2924947"/>
            <a:ext cx="5423925" cy="411257"/>
          </a:xfrm>
          <a:prstGeom prst="rect">
            <a:avLst/>
          </a:prstGeom>
          <a:noFill/>
          <a:ln w="9525" algn="ctr">
            <a:noFill/>
            <a:miter lim="800000"/>
            <a:headEnd/>
            <a:tailEnd/>
          </a:ln>
        </p:spPr>
        <p:txBody>
          <a:bodyPr wrap="square" lIns="83831" tIns="36000" rIns="330041" bIns="36000" anchor="t">
            <a:spAutoFit/>
          </a:bodyPr>
          <a:lstStyle/>
          <a:p>
            <a:pPr indent="-900000" defTabSz="914400"/>
            <a:r>
              <a:rPr lang="fr-FR" sz="1100" b="1" dirty="0">
                <a:solidFill>
                  <a:srgbClr val="000000"/>
                </a:solidFill>
              </a:rPr>
              <a:t>Pour quelles raisons principales avez-vous fait appel à des professionnels des services à la personne </a:t>
            </a:r>
            <a:r>
              <a:rPr lang="fr-FR" sz="1100" b="1" dirty="0" smtClean="0">
                <a:solidFill>
                  <a:srgbClr val="000000"/>
                </a:solidFill>
              </a:rPr>
              <a:t>?</a:t>
            </a:r>
            <a:endParaRPr lang="fr-FR" sz="1100" b="1" dirty="0">
              <a:solidFill>
                <a:srgbClr val="000000"/>
              </a:solidFill>
            </a:endParaRPr>
          </a:p>
        </p:txBody>
      </p:sp>
      <p:graphicFrame>
        <p:nvGraphicFramePr>
          <p:cNvPr id="9" name="Graphique 8"/>
          <p:cNvGraphicFramePr/>
          <p:nvPr>
            <p:extLst>
              <p:ext uri="{D42A27DB-BD31-4B8C-83A1-F6EECF244321}">
                <p14:modId xmlns:p14="http://schemas.microsoft.com/office/powerpoint/2010/main" val="3779340252"/>
              </p:ext>
            </p:extLst>
          </p:nvPr>
        </p:nvGraphicFramePr>
        <p:xfrm>
          <a:off x="5999991" y="3356992"/>
          <a:ext cx="6206199" cy="350100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47747" y="2883276"/>
            <a:ext cx="5843316" cy="969496"/>
          </a:xfrm>
          <a:prstGeom prst="rect">
            <a:avLst/>
          </a:prstGeom>
        </p:spPr>
        <p:txBody>
          <a:bodyPr wrap="square">
            <a:spAutoFit/>
          </a:bodyPr>
          <a:lstStyle/>
          <a:p>
            <a:pPr marL="408600" lvl="4" indent="-173736" defTabSz="914400">
              <a:spcBef>
                <a:spcPts val="1200"/>
              </a:spcBef>
              <a:buClr>
                <a:srgbClr val="F96A1B"/>
              </a:buClr>
              <a:buFont typeface="Wingdings" pitchFamily="2" charset="2"/>
              <a:buChar char="§"/>
            </a:pPr>
            <a:r>
              <a:rPr lang="fr-FR" sz="1900" dirty="0" smtClean="0">
                <a:solidFill>
                  <a:srgbClr val="CDD7D9">
                    <a:lumMod val="25000"/>
                  </a:srgbClr>
                </a:solidFill>
              </a:rPr>
              <a:t>Le </a:t>
            </a:r>
            <a:r>
              <a:rPr lang="fr-FR" sz="1900" dirty="0">
                <a:solidFill>
                  <a:srgbClr val="CDD7D9">
                    <a:lumMod val="25000"/>
                  </a:srgbClr>
                </a:solidFill>
              </a:rPr>
              <a:t>plus souvent par manque de</a:t>
            </a:r>
            <a:br>
              <a:rPr lang="fr-FR" sz="1900" dirty="0">
                <a:solidFill>
                  <a:srgbClr val="CDD7D9">
                    <a:lumMod val="25000"/>
                  </a:srgbClr>
                </a:solidFill>
              </a:rPr>
            </a:br>
            <a:r>
              <a:rPr lang="fr-FR" sz="1900" dirty="0">
                <a:solidFill>
                  <a:srgbClr val="CDD7D9">
                    <a:lumMod val="25000"/>
                  </a:srgbClr>
                </a:solidFill>
              </a:rPr>
              <a:t>disponibilité pour réaliser ces </a:t>
            </a:r>
            <a:r>
              <a:rPr lang="fr-FR" sz="1900" dirty="0" smtClean="0">
                <a:solidFill>
                  <a:srgbClr val="CDD7D9">
                    <a:lumMod val="25000"/>
                  </a:srgbClr>
                </a:solidFill>
              </a:rPr>
              <a:t/>
            </a:r>
            <a:br>
              <a:rPr lang="fr-FR" sz="1900" dirty="0" smtClean="0">
                <a:solidFill>
                  <a:srgbClr val="CDD7D9">
                    <a:lumMod val="25000"/>
                  </a:srgbClr>
                </a:solidFill>
              </a:rPr>
            </a:br>
            <a:r>
              <a:rPr lang="fr-FR" sz="1900" dirty="0" smtClean="0">
                <a:solidFill>
                  <a:srgbClr val="CDD7D9">
                    <a:lumMod val="25000"/>
                  </a:srgbClr>
                </a:solidFill>
              </a:rPr>
              <a:t>tâches soi-même </a:t>
            </a:r>
            <a:r>
              <a:rPr lang="fr-FR" sz="1900" dirty="0">
                <a:solidFill>
                  <a:srgbClr val="CDD7D9">
                    <a:lumMod val="25000"/>
                  </a:srgbClr>
                </a:solidFill>
              </a:rPr>
              <a:t>ou pour privilégier des loisirs</a:t>
            </a:r>
          </a:p>
        </p:txBody>
      </p:sp>
      <p:grpSp>
        <p:nvGrpSpPr>
          <p:cNvPr id="10" name="Groupe 9"/>
          <p:cNvGrpSpPr/>
          <p:nvPr/>
        </p:nvGrpSpPr>
        <p:grpSpPr>
          <a:xfrm>
            <a:off x="147748" y="5517235"/>
            <a:ext cx="5317151" cy="1165917"/>
            <a:chOff x="171670" y="5485936"/>
            <a:chExt cx="3987863" cy="1165917"/>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2909395" y="6093296"/>
              <a:ext cx="1250138" cy="558557"/>
            </a:xfrm>
            <a:prstGeom prst="rect">
              <a:avLst/>
            </a:prstGeom>
          </p:spPr>
        </p:pic>
        <p:pic>
          <p:nvPicPr>
            <p:cNvPr id="5" name="Image 13" descr="cresge hau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670" y="5485936"/>
              <a:ext cx="1265175" cy="5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5"/>
            <a:stretch>
              <a:fillRect/>
            </a:stretch>
          </p:blipFill>
          <p:spPr>
            <a:xfrm>
              <a:off x="1537884" y="5509770"/>
              <a:ext cx="842871" cy="583526"/>
            </a:xfrm>
            <a:prstGeom prst="rect">
              <a:avLst/>
            </a:prstGeom>
          </p:spPr>
        </p:pic>
        <p:pic>
          <p:nvPicPr>
            <p:cNvPr id="2" name="Image 1"/>
            <p:cNvPicPr>
              <a:picLocks noChangeAspect="1"/>
            </p:cNvPicPr>
            <p:nvPr/>
          </p:nvPicPr>
          <p:blipFill>
            <a:blip r:embed="rId6"/>
            <a:stretch>
              <a:fillRect/>
            </a:stretch>
          </p:blipFill>
          <p:spPr>
            <a:xfrm>
              <a:off x="171670" y="6262578"/>
              <a:ext cx="2218865" cy="389275"/>
            </a:xfrm>
            <a:prstGeom prst="rect">
              <a:avLst/>
            </a:prstGeom>
          </p:spPr>
        </p:pic>
      </p:grpSp>
    </p:spTree>
    <p:extLst>
      <p:ext uri="{BB962C8B-B14F-4D97-AF65-F5344CB8AC3E}">
        <p14:creationId xmlns:p14="http://schemas.microsoft.com/office/powerpoint/2010/main" val="21387969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445" y="188640"/>
            <a:ext cx="10027920" cy="548640"/>
          </a:xfrm>
        </p:spPr>
        <p:txBody>
          <a:bodyPr/>
          <a:lstStyle/>
          <a:p>
            <a:pPr algn="ctr"/>
            <a:r>
              <a:rPr lang="fr-FR" sz="2400" dirty="0" smtClean="0">
                <a:solidFill>
                  <a:schemeClr val="accent2">
                    <a:lumMod val="75000"/>
                  </a:schemeClr>
                </a:solidFill>
              </a:rPr>
              <a:t>Plus de 9 consommateurs sur 10 satisfaits </a:t>
            </a:r>
            <a:br>
              <a:rPr lang="fr-FR" sz="2400" dirty="0" smtClean="0">
                <a:solidFill>
                  <a:schemeClr val="accent2">
                    <a:lumMod val="75000"/>
                  </a:schemeClr>
                </a:solidFill>
              </a:rPr>
            </a:br>
            <a:r>
              <a:rPr lang="fr-FR" sz="2400" dirty="0" smtClean="0">
                <a:solidFill>
                  <a:schemeClr val="accent2">
                    <a:lumMod val="75000"/>
                  </a:schemeClr>
                </a:solidFill>
              </a:rPr>
              <a:t>des professionnels des SAP</a:t>
            </a:r>
            <a:endParaRPr lang="fr-FR" sz="2000" dirty="0">
              <a:solidFill>
                <a:schemeClr val="accent2">
                  <a:lumMod val="75000"/>
                </a:schemeClr>
              </a:solidFill>
            </a:endParaRPr>
          </a:p>
        </p:txBody>
      </p:sp>
      <p:sp>
        <p:nvSpPr>
          <p:cNvPr id="3" name="Espace réservé du contenu 2"/>
          <p:cNvSpPr>
            <a:spLocks noGrp="1"/>
          </p:cNvSpPr>
          <p:nvPr>
            <p:ph idx="1"/>
          </p:nvPr>
        </p:nvSpPr>
        <p:spPr>
          <a:xfrm>
            <a:off x="215061" y="1107857"/>
            <a:ext cx="11905323" cy="2681183"/>
          </a:xfrm>
        </p:spPr>
        <p:txBody>
          <a:bodyPr>
            <a:normAutofit/>
          </a:bodyPr>
          <a:lstStyle/>
          <a:p>
            <a:pPr>
              <a:buFont typeface="Wingdings" panose="05000000000000000000" pitchFamily="2" charset="2"/>
              <a:buChar char="§"/>
            </a:pPr>
            <a:r>
              <a:rPr lang="fr-FR" sz="2400" dirty="0">
                <a:solidFill>
                  <a:schemeClr val="bg2">
                    <a:lumMod val="25000"/>
                  </a:schemeClr>
                </a:solidFill>
              </a:rPr>
              <a:t>93% des </a:t>
            </a:r>
            <a:r>
              <a:rPr lang="fr-FR" sz="2400" dirty="0" smtClean="0">
                <a:solidFill>
                  <a:schemeClr val="bg2">
                    <a:lumMod val="25000"/>
                  </a:schemeClr>
                </a:solidFill>
              </a:rPr>
              <a:t>personnes ayant eu recours a un professionnel se </a:t>
            </a:r>
            <a:r>
              <a:rPr lang="fr-FR" sz="2400" dirty="0">
                <a:solidFill>
                  <a:schemeClr val="bg2">
                    <a:lumMod val="25000"/>
                  </a:schemeClr>
                </a:solidFill>
              </a:rPr>
              <a:t>disent </a:t>
            </a:r>
            <a:r>
              <a:rPr lang="fr-FR" sz="2400" dirty="0" smtClean="0">
                <a:solidFill>
                  <a:schemeClr val="bg2">
                    <a:lumMod val="25000"/>
                  </a:schemeClr>
                </a:solidFill>
              </a:rPr>
              <a:t>satisfaites </a:t>
            </a:r>
            <a:r>
              <a:rPr lang="fr-FR" sz="2400" dirty="0">
                <a:solidFill>
                  <a:schemeClr val="bg2">
                    <a:lumMod val="25000"/>
                  </a:schemeClr>
                </a:solidFill>
              </a:rPr>
              <a:t>des prestations </a:t>
            </a:r>
            <a:endParaRPr lang="fr-FR" sz="2400" dirty="0" smtClean="0">
              <a:solidFill>
                <a:schemeClr val="bg2">
                  <a:lumMod val="25000"/>
                </a:schemeClr>
              </a:solidFill>
            </a:endParaRPr>
          </a:p>
          <a:p>
            <a:pPr marL="540000" lvl="4">
              <a:spcBef>
                <a:spcPts val="1200"/>
              </a:spcBef>
              <a:buFont typeface="Arial" panose="020B0604020202020204" pitchFamily="34" charset="0"/>
              <a:buChar char="•"/>
            </a:pPr>
            <a:r>
              <a:rPr lang="fr-FR" sz="2000" dirty="0" smtClean="0">
                <a:solidFill>
                  <a:schemeClr val="bg2">
                    <a:lumMod val="25000"/>
                  </a:schemeClr>
                </a:solidFill>
              </a:rPr>
              <a:t>En moyenne </a:t>
            </a:r>
            <a:r>
              <a:rPr lang="fr-FR" sz="2000" dirty="0">
                <a:solidFill>
                  <a:schemeClr val="bg2">
                    <a:lumMod val="25000"/>
                  </a:schemeClr>
                </a:solidFill>
              </a:rPr>
              <a:t>: 15,6 </a:t>
            </a:r>
            <a:r>
              <a:rPr lang="fr-FR" sz="2000" dirty="0" smtClean="0">
                <a:solidFill>
                  <a:schemeClr val="bg2">
                    <a:lumMod val="25000"/>
                  </a:schemeClr>
                </a:solidFill>
              </a:rPr>
              <a:t>h/mois</a:t>
            </a:r>
            <a:endParaRPr lang="fr-FR" sz="2000" dirty="0">
              <a:solidFill>
                <a:schemeClr val="bg2">
                  <a:lumMod val="25000"/>
                </a:schemeClr>
              </a:solidFill>
            </a:endParaRPr>
          </a:p>
        </p:txBody>
      </p:sp>
      <p:sp>
        <p:nvSpPr>
          <p:cNvPr id="7" name="Rectangle 6"/>
          <p:cNvSpPr/>
          <p:nvPr/>
        </p:nvSpPr>
        <p:spPr>
          <a:xfrm>
            <a:off x="6096000" y="2998696"/>
            <a:ext cx="6096000" cy="461665"/>
          </a:xfrm>
          <a:prstGeom prst="rect">
            <a:avLst/>
          </a:prstGeom>
        </p:spPr>
        <p:txBody>
          <a:bodyPr wrap="square">
            <a:spAutoFit/>
          </a:bodyPr>
          <a:lstStyle/>
          <a:p>
            <a:pPr defTabSz="914400"/>
            <a:r>
              <a:rPr lang="fr-FR" sz="1200" b="1" dirty="0">
                <a:solidFill>
                  <a:srgbClr val="000000"/>
                </a:solidFill>
              </a:rPr>
              <a:t>Globalement, quel est votre niveau de satisfaction vis-à-vis des prestations des professionnels auxquels vous avez eu recours dans votre foyer ?</a:t>
            </a:r>
          </a:p>
        </p:txBody>
      </p:sp>
      <p:pic>
        <p:nvPicPr>
          <p:cNvPr id="6" name="Image 5"/>
          <p:cNvPicPr>
            <a:picLocks noChangeAspect="1"/>
          </p:cNvPicPr>
          <p:nvPr/>
        </p:nvPicPr>
        <p:blipFill>
          <a:blip r:embed="rId2"/>
          <a:stretch>
            <a:fillRect/>
          </a:stretch>
        </p:blipFill>
        <p:spPr>
          <a:xfrm>
            <a:off x="5258127" y="3654224"/>
            <a:ext cx="6982557" cy="3231160"/>
          </a:xfrm>
          <a:prstGeom prst="rect">
            <a:avLst/>
          </a:prstGeom>
          <a:solidFill>
            <a:schemeClr val="bg1"/>
          </a:solidFill>
        </p:spPr>
      </p:pic>
      <p:sp>
        <p:nvSpPr>
          <p:cNvPr id="10" name="Rectangle 9"/>
          <p:cNvSpPr/>
          <p:nvPr/>
        </p:nvSpPr>
        <p:spPr>
          <a:xfrm>
            <a:off x="245701" y="2506561"/>
            <a:ext cx="5018776" cy="1015663"/>
          </a:xfrm>
          <a:prstGeom prst="rect">
            <a:avLst/>
          </a:prstGeom>
        </p:spPr>
        <p:txBody>
          <a:bodyPr wrap="square">
            <a:spAutoFit/>
          </a:bodyPr>
          <a:lstStyle/>
          <a:p>
            <a:pPr marL="540000" lvl="4" indent="-173736" defTabSz="914400">
              <a:spcBef>
                <a:spcPts val="1200"/>
              </a:spcBef>
              <a:buClr>
                <a:srgbClr val="F96A1B"/>
              </a:buClr>
              <a:buFont typeface="Arial" panose="020B0604020202020204" pitchFamily="34" charset="0"/>
              <a:buChar char="•"/>
            </a:pPr>
            <a:r>
              <a:rPr lang="fr-FR" sz="2000" dirty="0" smtClean="0">
                <a:solidFill>
                  <a:srgbClr val="CDD7D9">
                    <a:lumMod val="25000"/>
                  </a:srgbClr>
                </a:solidFill>
              </a:rPr>
              <a:t>28% des </a:t>
            </a:r>
            <a:r>
              <a:rPr lang="fr-FR" sz="2000" dirty="0">
                <a:solidFill>
                  <a:srgbClr val="CDD7D9">
                    <a:lumMod val="25000"/>
                  </a:srgbClr>
                </a:solidFill>
              </a:rPr>
              <a:t>personnes</a:t>
            </a:r>
            <a:r>
              <a:rPr lang="fr-FR" sz="2000" dirty="0" smtClean="0">
                <a:solidFill>
                  <a:srgbClr val="CDD7D9">
                    <a:lumMod val="25000"/>
                  </a:srgbClr>
                </a:solidFill>
              </a:rPr>
              <a:t> ayant recours au SAP seraient prêtes à y consacrer un budget plus important</a:t>
            </a:r>
            <a:endParaRPr lang="fr-FR" sz="2000" dirty="0">
              <a:solidFill>
                <a:srgbClr val="CDD7D9">
                  <a:lumMod val="25000"/>
                </a:srgbClr>
              </a:solidFill>
            </a:endParaRPr>
          </a:p>
        </p:txBody>
      </p:sp>
      <p:sp>
        <p:nvSpPr>
          <p:cNvPr id="11" name="Rectangle 10"/>
          <p:cNvSpPr/>
          <p:nvPr/>
        </p:nvSpPr>
        <p:spPr>
          <a:xfrm>
            <a:off x="5760640" y="1988840"/>
            <a:ext cx="6096000" cy="400110"/>
          </a:xfrm>
          <a:prstGeom prst="rect">
            <a:avLst/>
          </a:prstGeom>
        </p:spPr>
        <p:txBody>
          <a:bodyPr>
            <a:spAutoFit/>
          </a:bodyPr>
          <a:lstStyle/>
          <a:p>
            <a:pPr marL="540000" lvl="4" indent="-173736" defTabSz="914400">
              <a:spcBef>
                <a:spcPts val="1200"/>
              </a:spcBef>
              <a:buClr>
                <a:srgbClr val="F96A1B"/>
              </a:buClr>
              <a:buFont typeface="Arial" panose="020B0604020202020204" pitchFamily="34" charset="0"/>
              <a:buChar char="•"/>
            </a:pPr>
            <a:r>
              <a:rPr lang="fr-FR" sz="2000" dirty="0">
                <a:solidFill>
                  <a:srgbClr val="CDD7D9">
                    <a:lumMod val="25000"/>
                  </a:srgbClr>
                </a:solidFill>
              </a:rPr>
              <a:t>Budget moyen </a:t>
            </a:r>
            <a:r>
              <a:rPr lang="fr-FR" sz="2000" dirty="0" smtClean="0">
                <a:solidFill>
                  <a:srgbClr val="CDD7D9">
                    <a:lumMod val="25000"/>
                  </a:srgbClr>
                </a:solidFill>
              </a:rPr>
              <a:t>: 182 </a:t>
            </a:r>
            <a:r>
              <a:rPr lang="fr-FR" sz="2000" dirty="0">
                <a:solidFill>
                  <a:srgbClr val="CDD7D9">
                    <a:lumMod val="25000"/>
                  </a:srgbClr>
                </a:solidFill>
              </a:rPr>
              <a:t>euros / mois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0" y="5502193"/>
            <a:ext cx="5052696" cy="111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3834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p:nvPr>
            <p:extLst>
              <p:ext uri="{D42A27DB-BD31-4B8C-83A1-F6EECF244321}">
                <p14:modId xmlns:p14="http://schemas.microsoft.com/office/powerpoint/2010/main" val="1466636977"/>
              </p:ext>
            </p:extLst>
          </p:nvPr>
        </p:nvGraphicFramePr>
        <p:xfrm>
          <a:off x="3887755" y="3573017"/>
          <a:ext cx="8308056" cy="328498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554862" y="186469"/>
            <a:ext cx="11493801" cy="548640"/>
          </a:xfrm>
        </p:spPr>
        <p:txBody>
          <a:bodyPr/>
          <a:lstStyle/>
          <a:p>
            <a:pPr algn="ctr"/>
            <a:r>
              <a:rPr lang="fr-FR" sz="2400" dirty="0" smtClean="0">
                <a:solidFill>
                  <a:schemeClr val="accent2">
                    <a:lumMod val="75000"/>
                  </a:schemeClr>
                </a:solidFill>
              </a:rPr>
              <a:t>Une bonne connaissance des aides au recours aux SAP</a:t>
            </a:r>
            <a:endParaRPr lang="fr-FR" sz="2000" dirty="0">
              <a:solidFill>
                <a:schemeClr val="accent2">
                  <a:lumMod val="75000"/>
                </a:schemeClr>
              </a:solidFill>
            </a:endParaRPr>
          </a:p>
        </p:txBody>
      </p:sp>
      <p:sp>
        <p:nvSpPr>
          <p:cNvPr id="3" name="Espace réservé du contenu 2"/>
          <p:cNvSpPr>
            <a:spLocks noGrp="1"/>
          </p:cNvSpPr>
          <p:nvPr>
            <p:ph idx="1"/>
          </p:nvPr>
        </p:nvSpPr>
        <p:spPr>
          <a:xfrm>
            <a:off x="286677" y="825198"/>
            <a:ext cx="11905323" cy="4558301"/>
          </a:xfrm>
        </p:spPr>
        <p:txBody>
          <a:bodyPr>
            <a:normAutofit/>
          </a:bodyPr>
          <a:lstStyle/>
          <a:p>
            <a:pPr>
              <a:buFont typeface="Wingdings" panose="05000000000000000000" pitchFamily="2" charset="2"/>
              <a:buChar char="§"/>
            </a:pPr>
            <a:r>
              <a:rPr lang="fr-FR" sz="2400" dirty="0">
                <a:solidFill>
                  <a:schemeClr val="bg2">
                    <a:lumMod val="25000"/>
                  </a:schemeClr>
                </a:solidFill>
              </a:rPr>
              <a:t>Une notoriété élevée des aides au recours aux SAP, dont la moitié des interviewés ont bénéficié</a:t>
            </a:r>
          </a:p>
          <a:p>
            <a:pPr marL="540000" lvl="4">
              <a:spcBef>
                <a:spcPts val="1200"/>
              </a:spcBef>
              <a:buFont typeface="Arial" panose="020B0604020202020204" pitchFamily="34" charset="0"/>
              <a:buChar char="•"/>
            </a:pPr>
            <a:r>
              <a:rPr lang="fr-FR" sz="1800" dirty="0" smtClean="0">
                <a:solidFill>
                  <a:schemeClr val="bg2">
                    <a:lumMod val="25000"/>
                  </a:schemeClr>
                </a:solidFill>
              </a:rPr>
              <a:t>9 actifs de 30-60 ans sur 10 connaissent </a:t>
            </a:r>
            <a:r>
              <a:rPr lang="fr-FR" sz="1800" dirty="0">
                <a:solidFill>
                  <a:schemeClr val="bg2">
                    <a:lumMod val="25000"/>
                  </a:schemeClr>
                </a:solidFill>
              </a:rPr>
              <a:t>au moins une de </a:t>
            </a:r>
            <a:r>
              <a:rPr lang="fr-FR" sz="1800" dirty="0" smtClean="0">
                <a:solidFill>
                  <a:schemeClr val="bg2">
                    <a:lumMod val="25000"/>
                  </a:schemeClr>
                </a:solidFill>
              </a:rPr>
              <a:t>ces quatre </a:t>
            </a:r>
            <a:r>
              <a:rPr lang="fr-FR" sz="1800" dirty="0">
                <a:solidFill>
                  <a:schemeClr val="bg2">
                    <a:lumMod val="25000"/>
                  </a:schemeClr>
                </a:solidFill>
              </a:rPr>
              <a:t>grandes catégories d’aides </a:t>
            </a:r>
            <a:r>
              <a:rPr lang="fr-FR" sz="1400" dirty="0" smtClean="0">
                <a:solidFill>
                  <a:schemeClr val="bg2">
                    <a:lumMod val="25000"/>
                  </a:schemeClr>
                </a:solidFill>
              </a:rPr>
              <a:t>(déductions fiscales, CESU, aides des CAF, APA, PCH)</a:t>
            </a:r>
          </a:p>
          <a:p>
            <a:pPr marL="540000" lvl="4">
              <a:spcBef>
                <a:spcPts val="1200"/>
              </a:spcBef>
              <a:buFont typeface="Arial" panose="020B0604020202020204" pitchFamily="34" charset="0"/>
              <a:buChar char="•"/>
            </a:pPr>
            <a:r>
              <a:rPr lang="fr-FR" sz="1800" dirty="0" smtClean="0">
                <a:solidFill>
                  <a:schemeClr val="bg2">
                    <a:lumMod val="25000"/>
                  </a:schemeClr>
                </a:solidFill>
              </a:rPr>
              <a:t>La moitié d’entre eux </a:t>
            </a:r>
            <a:r>
              <a:rPr lang="fr-FR" sz="1800" dirty="0">
                <a:solidFill>
                  <a:schemeClr val="bg2">
                    <a:lumMod val="25000"/>
                  </a:schemeClr>
                </a:solidFill>
              </a:rPr>
              <a:t>ont accédé à au moins </a:t>
            </a:r>
            <a:r>
              <a:rPr lang="fr-FR" sz="1800" dirty="0" smtClean="0">
                <a:solidFill>
                  <a:schemeClr val="bg2">
                    <a:lumMod val="25000"/>
                  </a:schemeClr>
                </a:solidFill>
              </a:rPr>
              <a:t>l’une de ces aides</a:t>
            </a:r>
          </a:p>
          <a:p>
            <a:pPr marL="366264" lvl="4" indent="0">
              <a:buNone/>
            </a:pPr>
            <a:endParaRPr lang="fr-FR" sz="1800" dirty="0" smtClean="0">
              <a:solidFill>
                <a:schemeClr val="bg2">
                  <a:lumMod val="25000"/>
                </a:schemeClr>
              </a:solidFill>
            </a:endParaRPr>
          </a:p>
        </p:txBody>
      </p:sp>
      <p:sp>
        <p:nvSpPr>
          <p:cNvPr id="7" name="Rectangle 6"/>
          <p:cNvSpPr/>
          <p:nvPr/>
        </p:nvSpPr>
        <p:spPr>
          <a:xfrm>
            <a:off x="4271799" y="2958046"/>
            <a:ext cx="7968885" cy="646331"/>
          </a:xfrm>
          <a:prstGeom prst="rect">
            <a:avLst/>
          </a:prstGeom>
        </p:spPr>
        <p:txBody>
          <a:bodyPr wrap="square">
            <a:spAutoFit/>
          </a:bodyPr>
          <a:lstStyle/>
          <a:p>
            <a:pPr defTabSz="914400"/>
            <a:r>
              <a:rPr lang="fr-FR" sz="1200" b="1" dirty="0">
                <a:solidFill>
                  <a:srgbClr val="000000"/>
                </a:solidFill>
              </a:rPr>
              <a:t>Pour chacune des aides suivantes destinées à favoriser le recours aux services à la personne, pouvez-vous indiquer si vous la connaissez et si vous en avez bénéficié dans votre foyer ou non (vous ou une autre personne du foyer) </a:t>
            </a:r>
            <a:r>
              <a:rPr lang="fr-FR" sz="1200" b="1" dirty="0" smtClean="0">
                <a:solidFill>
                  <a:srgbClr val="000000"/>
                </a:solidFill>
              </a:rPr>
              <a:t>? </a:t>
            </a:r>
            <a:r>
              <a:rPr lang="fr-FR" sz="1200" b="1" i="1" u="sng" dirty="0" smtClean="0">
                <a:solidFill>
                  <a:srgbClr val="000000"/>
                </a:solidFill>
              </a:rPr>
              <a:t>Connaissent</a:t>
            </a:r>
            <a:endParaRPr lang="fr-FR" sz="1200" b="1" i="1" u="sng" dirty="0">
              <a:solidFill>
                <a:srgbClr val="00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32" y="5847583"/>
            <a:ext cx="3735471" cy="82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607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760"/>
            <a:ext cx="12192000" cy="548640"/>
          </a:xfrm>
        </p:spPr>
        <p:txBody>
          <a:bodyPr/>
          <a:lstStyle/>
          <a:p>
            <a:pPr algn="ctr"/>
            <a:r>
              <a:rPr lang="fr-FR" sz="2400" dirty="0" smtClean="0">
                <a:solidFill>
                  <a:schemeClr val="accent2">
                    <a:lumMod val="75000"/>
                  </a:schemeClr>
                </a:solidFill>
              </a:rPr>
              <a:t>Les freins et les leviers pour Le recours</a:t>
            </a:r>
            <a:br>
              <a:rPr lang="fr-FR" sz="2400" dirty="0" smtClean="0">
                <a:solidFill>
                  <a:schemeClr val="accent2">
                    <a:lumMod val="75000"/>
                  </a:schemeClr>
                </a:solidFill>
              </a:rPr>
            </a:br>
            <a:r>
              <a:rPr lang="fr-FR" sz="2400" dirty="0" smtClean="0">
                <a:solidFill>
                  <a:schemeClr val="accent2">
                    <a:lumMod val="75000"/>
                  </a:schemeClr>
                </a:solidFill>
              </a:rPr>
              <a:t>aux services </a:t>
            </a:r>
            <a:r>
              <a:rPr lang="fr-FR" sz="2400" dirty="0">
                <a:solidFill>
                  <a:schemeClr val="accent2">
                    <a:lumMod val="75000"/>
                  </a:schemeClr>
                </a:solidFill>
              </a:rPr>
              <a:t>à la </a:t>
            </a:r>
            <a:r>
              <a:rPr lang="fr-FR" sz="2400" dirty="0" smtClean="0">
                <a:solidFill>
                  <a:schemeClr val="accent2">
                    <a:lumMod val="75000"/>
                  </a:schemeClr>
                </a:solidFill>
              </a:rPr>
              <a:t>personne : la qualité est un enjeu</a:t>
            </a:r>
            <a:endParaRPr lang="fr-FR" sz="2000" dirty="0">
              <a:solidFill>
                <a:schemeClr val="accent2">
                  <a:lumMod val="75000"/>
                </a:schemeClr>
              </a:solidFill>
            </a:endParaRPr>
          </a:p>
        </p:txBody>
      </p:sp>
      <p:sp>
        <p:nvSpPr>
          <p:cNvPr id="3" name="Espace réservé du contenu 2"/>
          <p:cNvSpPr>
            <a:spLocks noGrp="1"/>
          </p:cNvSpPr>
          <p:nvPr>
            <p:ph idx="1"/>
          </p:nvPr>
        </p:nvSpPr>
        <p:spPr>
          <a:xfrm>
            <a:off x="215061" y="1107858"/>
            <a:ext cx="11905323" cy="4078783"/>
          </a:xfrm>
        </p:spPr>
        <p:txBody>
          <a:bodyPr>
            <a:normAutofit/>
          </a:bodyPr>
          <a:lstStyle/>
          <a:p>
            <a:pPr>
              <a:buFont typeface="Wingdings" panose="05000000000000000000" pitchFamily="2" charset="2"/>
              <a:buChar char="§"/>
            </a:pPr>
            <a:r>
              <a:rPr lang="fr-FR" sz="1900" b="0" dirty="0">
                <a:solidFill>
                  <a:schemeClr val="bg2">
                    <a:lumMod val="25000"/>
                  </a:schemeClr>
                </a:solidFill>
              </a:rPr>
              <a:t>Des incitations à l’utilisation des services à la personne qui passent d’abord par la qualité des prestations : compétences et disponibilité des professionnels ; qualité de l'aide apportée (garantie du service rendu) </a:t>
            </a:r>
          </a:p>
          <a:p>
            <a:pPr marL="342900" lvl="4" indent="-342900">
              <a:spcBef>
                <a:spcPts val="800"/>
              </a:spcBef>
              <a:buClrTx/>
            </a:pPr>
            <a:r>
              <a:rPr lang="fr-FR" sz="1900" dirty="0" smtClean="0">
                <a:solidFill>
                  <a:schemeClr val="bg2">
                    <a:lumMod val="25000"/>
                  </a:schemeClr>
                </a:solidFill>
              </a:rPr>
              <a:t>Parmi les facteurs faisant obstacle</a:t>
            </a:r>
            <a:r>
              <a:rPr lang="fr-FR" sz="1900" dirty="0">
                <a:solidFill>
                  <a:schemeClr val="bg2">
                    <a:lumMod val="25000"/>
                  </a:schemeClr>
                </a:solidFill>
              </a:rPr>
              <a:t> </a:t>
            </a:r>
            <a:r>
              <a:rPr lang="fr-FR" sz="1900" dirty="0" smtClean="0">
                <a:solidFill>
                  <a:schemeClr val="bg2">
                    <a:lumMod val="25000"/>
                  </a:schemeClr>
                </a:solidFill>
              </a:rPr>
              <a:t>:</a:t>
            </a:r>
          </a:p>
          <a:p>
            <a:pPr marL="580644" lvl="5" indent="-342900">
              <a:spcBef>
                <a:spcPts val="800"/>
              </a:spcBef>
              <a:buClrTx/>
            </a:pPr>
            <a:r>
              <a:rPr lang="fr-FR" sz="1700" dirty="0" smtClean="0">
                <a:solidFill>
                  <a:schemeClr val="bg2">
                    <a:lumMod val="25000"/>
                  </a:schemeClr>
                </a:solidFill>
              </a:rPr>
              <a:t>le </a:t>
            </a:r>
            <a:r>
              <a:rPr lang="fr-FR" sz="1700" dirty="0">
                <a:solidFill>
                  <a:schemeClr val="bg2">
                    <a:lumMod val="25000"/>
                  </a:schemeClr>
                </a:solidFill>
              </a:rPr>
              <a:t>frein financier émerge en </a:t>
            </a:r>
            <a:r>
              <a:rPr lang="fr-FR" sz="1700" dirty="0" smtClean="0">
                <a:solidFill>
                  <a:schemeClr val="bg2">
                    <a:lumMod val="25000"/>
                  </a:schemeClr>
                </a:solidFill>
              </a:rPr>
              <a:t>premier </a:t>
            </a:r>
            <a:r>
              <a:rPr lang="fr-FR" sz="1700" dirty="0">
                <a:solidFill>
                  <a:schemeClr val="bg2">
                    <a:lumMod val="25000"/>
                  </a:schemeClr>
                </a:solidFill>
              </a:rPr>
              <a:t>(</a:t>
            </a:r>
            <a:r>
              <a:rPr lang="fr-FR" sz="1700" dirty="0" smtClean="0">
                <a:solidFill>
                  <a:schemeClr val="bg2">
                    <a:lumMod val="25000"/>
                  </a:schemeClr>
                </a:solidFill>
              </a:rPr>
              <a:t>88</a:t>
            </a:r>
            <a:r>
              <a:rPr lang="fr-FR" sz="1700" dirty="0">
                <a:solidFill>
                  <a:schemeClr val="bg2">
                    <a:lumMod val="25000"/>
                  </a:schemeClr>
                </a:solidFill>
              </a:rPr>
              <a:t> </a:t>
            </a:r>
            <a:r>
              <a:rPr lang="fr-FR" sz="1700" dirty="0" smtClean="0">
                <a:solidFill>
                  <a:schemeClr val="bg2">
                    <a:lumMod val="25000"/>
                  </a:schemeClr>
                </a:solidFill>
              </a:rPr>
              <a:t>%)</a:t>
            </a:r>
          </a:p>
          <a:p>
            <a:pPr marL="580644" lvl="5" indent="-342900">
              <a:spcBef>
                <a:spcPts val="800"/>
              </a:spcBef>
              <a:buClrTx/>
            </a:pPr>
            <a:r>
              <a:rPr lang="fr-FR" sz="1700" dirty="0" smtClean="0">
                <a:solidFill>
                  <a:schemeClr val="bg2">
                    <a:lumMod val="25000"/>
                  </a:schemeClr>
                </a:solidFill>
              </a:rPr>
              <a:t>le manque de </a:t>
            </a:r>
            <a:r>
              <a:rPr lang="fr-FR" sz="1700" dirty="0">
                <a:solidFill>
                  <a:schemeClr val="bg2">
                    <a:lumMod val="25000"/>
                  </a:schemeClr>
                </a:solidFill>
              </a:rPr>
              <a:t>confiance en la qualité </a:t>
            </a:r>
            <a:br>
              <a:rPr lang="fr-FR" sz="1700" dirty="0">
                <a:solidFill>
                  <a:schemeClr val="bg2">
                    <a:lumMod val="25000"/>
                  </a:schemeClr>
                </a:solidFill>
              </a:rPr>
            </a:br>
            <a:r>
              <a:rPr lang="fr-FR" sz="1700" dirty="0">
                <a:solidFill>
                  <a:schemeClr val="bg2">
                    <a:lumMod val="25000"/>
                  </a:schemeClr>
                </a:solidFill>
              </a:rPr>
              <a:t>du travail </a:t>
            </a:r>
            <a:r>
              <a:rPr lang="fr-FR" sz="1700" dirty="0" smtClean="0">
                <a:solidFill>
                  <a:schemeClr val="bg2">
                    <a:lumMod val="25000"/>
                  </a:schemeClr>
                </a:solidFill>
              </a:rPr>
              <a:t>réalisé par une personne </a:t>
            </a:r>
            <a:br>
              <a:rPr lang="fr-FR" sz="1700" dirty="0" smtClean="0">
                <a:solidFill>
                  <a:schemeClr val="bg2">
                    <a:lumMod val="25000"/>
                  </a:schemeClr>
                </a:solidFill>
              </a:rPr>
            </a:br>
            <a:r>
              <a:rPr lang="fr-FR" sz="1700" dirty="0" smtClean="0">
                <a:solidFill>
                  <a:schemeClr val="bg2">
                    <a:lumMod val="25000"/>
                  </a:schemeClr>
                </a:solidFill>
              </a:rPr>
              <a:t>extérieure</a:t>
            </a:r>
          </a:p>
          <a:p>
            <a:pPr marL="580644" lvl="5" indent="-342900">
              <a:spcBef>
                <a:spcPts val="800"/>
              </a:spcBef>
              <a:buClrTx/>
            </a:pPr>
            <a:r>
              <a:rPr lang="fr-FR" sz="1700" dirty="0">
                <a:solidFill>
                  <a:schemeClr val="bg2">
                    <a:lumMod val="25000"/>
                  </a:schemeClr>
                </a:solidFill>
              </a:rPr>
              <a:t>l</a:t>
            </a:r>
            <a:r>
              <a:rPr lang="fr-FR" sz="1700" dirty="0" smtClean="0">
                <a:solidFill>
                  <a:schemeClr val="bg2">
                    <a:lumMod val="25000"/>
                  </a:schemeClr>
                </a:solidFill>
              </a:rPr>
              <a:t>es changements d’intervenants</a:t>
            </a:r>
          </a:p>
          <a:p>
            <a:pPr marL="580644" lvl="5" indent="-342900">
              <a:spcBef>
                <a:spcPts val="800"/>
              </a:spcBef>
              <a:buClrTx/>
            </a:pPr>
            <a:r>
              <a:rPr lang="fr-FR" sz="1700" dirty="0">
                <a:solidFill>
                  <a:schemeClr val="bg2">
                    <a:lumMod val="25000"/>
                  </a:schemeClr>
                </a:solidFill>
              </a:rPr>
              <a:t>u</a:t>
            </a:r>
            <a:r>
              <a:rPr lang="fr-FR" sz="1700" dirty="0" smtClean="0">
                <a:solidFill>
                  <a:schemeClr val="bg2">
                    <a:lumMod val="25000"/>
                  </a:schemeClr>
                </a:solidFill>
              </a:rPr>
              <a:t>ne personnalisation insuffisante</a:t>
            </a:r>
            <a:br>
              <a:rPr lang="fr-FR" sz="1700" dirty="0" smtClean="0">
                <a:solidFill>
                  <a:schemeClr val="bg2">
                    <a:lumMod val="25000"/>
                  </a:schemeClr>
                </a:solidFill>
              </a:rPr>
            </a:br>
            <a:r>
              <a:rPr lang="fr-FR" sz="1700" dirty="0" smtClean="0">
                <a:solidFill>
                  <a:schemeClr val="bg2">
                    <a:lumMod val="25000"/>
                  </a:schemeClr>
                </a:solidFill>
              </a:rPr>
              <a:t>des prestations</a:t>
            </a:r>
          </a:p>
          <a:p>
            <a:pPr marL="580644" lvl="5" indent="-342900">
              <a:spcBef>
                <a:spcPts val="800"/>
              </a:spcBef>
              <a:buClrTx/>
            </a:pPr>
            <a:r>
              <a:rPr lang="fr-FR" sz="1700" dirty="0">
                <a:solidFill>
                  <a:schemeClr val="bg2">
                    <a:lumMod val="25000"/>
                  </a:schemeClr>
                </a:solidFill>
              </a:rPr>
              <a:t>u</a:t>
            </a:r>
            <a:r>
              <a:rPr lang="fr-FR" sz="1700" dirty="0" smtClean="0">
                <a:solidFill>
                  <a:schemeClr val="bg2">
                    <a:lumMod val="25000"/>
                  </a:schemeClr>
                </a:solidFill>
              </a:rPr>
              <a:t>ne méconnaissance des</a:t>
            </a:r>
            <a:br>
              <a:rPr lang="fr-FR" sz="1700" dirty="0" smtClean="0">
                <a:solidFill>
                  <a:schemeClr val="bg2">
                    <a:lumMod val="25000"/>
                  </a:schemeClr>
                </a:solidFill>
              </a:rPr>
            </a:br>
            <a:r>
              <a:rPr lang="fr-FR" sz="1700" dirty="0" smtClean="0">
                <a:solidFill>
                  <a:schemeClr val="bg2">
                    <a:lumMod val="25000"/>
                  </a:schemeClr>
                </a:solidFill>
              </a:rPr>
              <a:t>démarches</a:t>
            </a:r>
          </a:p>
          <a:p>
            <a:pPr marL="540000" lvl="4">
              <a:buFont typeface="Arial" panose="020B0604020202020204" pitchFamily="34" charset="0"/>
              <a:buChar char="•"/>
            </a:pPr>
            <a:endParaRPr lang="fr-FR" sz="1900" dirty="0">
              <a:solidFill>
                <a:schemeClr val="bg2">
                  <a:lumMod val="25000"/>
                </a:schemeClr>
              </a:solidFill>
            </a:endParaRPr>
          </a:p>
          <a:p>
            <a:pPr marL="82800" lvl="2">
              <a:buFont typeface="Arial" panose="020B0604020202020204" pitchFamily="34" charset="0"/>
              <a:buChar char="•"/>
            </a:pPr>
            <a:endParaRPr lang="fr-FR" sz="1900" dirty="0">
              <a:solidFill>
                <a:schemeClr val="bg2">
                  <a:lumMod val="25000"/>
                </a:schemeClr>
              </a:solidFill>
            </a:endParaRPr>
          </a:p>
        </p:txBody>
      </p:sp>
      <p:sp>
        <p:nvSpPr>
          <p:cNvPr id="7" name="Rectangle 6"/>
          <p:cNvSpPr/>
          <p:nvPr/>
        </p:nvSpPr>
        <p:spPr>
          <a:xfrm>
            <a:off x="6263701" y="2744804"/>
            <a:ext cx="5856651" cy="646331"/>
          </a:xfrm>
          <a:prstGeom prst="rect">
            <a:avLst/>
          </a:prstGeom>
        </p:spPr>
        <p:txBody>
          <a:bodyPr wrap="square">
            <a:spAutoFit/>
          </a:bodyPr>
          <a:lstStyle/>
          <a:p>
            <a:pPr defTabSz="914400"/>
            <a:r>
              <a:rPr lang="fr-FR" sz="1200" b="1" dirty="0">
                <a:solidFill>
                  <a:srgbClr val="000000"/>
                </a:solidFill>
              </a:rPr>
              <a:t>Pour chacun des critères suivants, diriez-vous qu’il représente une incitation importante ou pas importante pour recourir aux professionnels des services à la personne </a:t>
            </a:r>
            <a:r>
              <a:rPr lang="fr-FR" sz="1200" b="1" dirty="0" smtClean="0">
                <a:solidFill>
                  <a:srgbClr val="000000"/>
                </a:solidFill>
              </a:rPr>
              <a:t>? </a:t>
            </a:r>
            <a:r>
              <a:rPr lang="fr-FR" sz="1200" b="1" i="1" u="sng" dirty="0" smtClean="0">
                <a:solidFill>
                  <a:srgbClr val="000000"/>
                </a:solidFill>
              </a:rPr>
              <a:t>Important</a:t>
            </a:r>
            <a:endParaRPr lang="fr-FR" sz="1200" b="1" i="1" u="sng" dirty="0">
              <a:solidFill>
                <a:srgbClr val="000000"/>
              </a:solidFill>
            </a:endParaRPr>
          </a:p>
        </p:txBody>
      </p:sp>
      <p:pic>
        <p:nvPicPr>
          <p:cNvPr id="6" name="Image 5"/>
          <p:cNvPicPr>
            <a:picLocks noChangeAspect="1"/>
          </p:cNvPicPr>
          <p:nvPr/>
        </p:nvPicPr>
        <p:blipFill>
          <a:blip r:embed="rId2"/>
          <a:stretch>
            <a:fillRect/>
          </a:stretch>
        </p:blipFill>
        <p:spPr>
          <a:xfrm>
            <a:off x="5326649" y="3487861"/>
            <a:ext cx="7203335" cy="3332056"/>
          </a:xfrm>
          <a:prstGeom prst="rect">
            <a:avLst/>
          </a:prstGeom>
        </p:spPr>
      </p:pic>
      <p:pic>
        <p:nvPicPr>
          <p:cNvPr id="9" name="Image 8"/>
          <p:cNvPicPr>
            <a:picLocks noChangeAspect="1"/>
          </p:cNvPicPr>
          <p:nvPr/>
        </p:nvPicPr>
        <p:blipFill>
          <a:blip r:embed="rId3"/>
          <a:stretch>
            <a:fillRect/>
          </a:stretch>
        </p:blipFill>
        <p:spPr>
          <a:xfrm>
            <a:off x="143340" y="5535486"/>
            <a:ext cx="4804268" cy="1057820"/>
          </a:xfrm>
          <a:prstGeom prst="rect">
            <a:avLst/>
          </a:prstGeom>
        </p:spPr>
      </p:pic>
    </p:spTree>
    <p:extLst>
      <p:ext uri="{BB962C8B-B14F-4D97-AF65-F5344CB8AC3E}">
        <p14:creationId xmlns:p14="http://schemas.microsoft.com/office/powerpoint/2010/main" val="20540080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11" y="275364"/>
            <a:ext cx="11397791" cy="548640"/>
          </a:xfrm>
        </p:spPr>
        <p:txBody>
          <a:bodyPr/>
          <a:lstStyle/>
          <a:p>
            <a:pPr algn="ctr"/>
            <a:r>
              <a:rPr lang="fr-FR" sz="2400" dirty="0">
                <a:solidFill>
                  <a:schemeClr val="accent2">
                    <a:lumMod val="75000"/>
                  </a:schemeClr>
                </a:solidFill>
              </a:rPr>
              <a:t>	</a:t>
            </a:r>
            <a:r>
              <a:rPr lang="fr-FR" sz="2400" dirty="0" smtClean="0">
                <a:solidFill>
                  <a:schemeClr val="accent2">
                    <a:lumMod val="75000"/>
                  </a:schemeClr>
                </a:solidFill>
              </a:rPr>
              <a:t>Approfondir </a:t>
            </a:r>
            <a:r>
              <a:rPr lang="fr-FR" sz="2400" dirty="0">
                <a:solidFill>
                  <a:schemeClr val="accent2">
                    <a:lumMod val="75000"/>
                  </a:schemeClr>
                </a:solidFill>
              </a:rPr>
              <a:t>les potentiels liés aux différentes situations, aux problématiques spécifiques</a:t>
            </a:r>
            <a:endParaRPr lang="fr-FR" sz="2000" dirty="0">
              <a:solidFill>
                <a:schemeClr val="accent2">
                  <a:lumMod val="75000"/>
                </a:schemeClr>
              </a:solidFill>
            </a:endParaRPr>
          </a:p>
        </p:txBody>
      </p:sp>
      <p:sp>
        <p:nvSpPr>
          <p:cNvPr id="3" name="Espace réservé du contenu 2"/>
          <p:cNvSpPr>
            <a:spLocks noGrp="1"/>
          </p:cNvSpPr>
          <p:nvPr>
            <p:ph idx="1"/>
          </p:nvPr>
        </p:nvSpPr>
        <p:spPr>
          <a:xfrm>
            <a:off x="0" y="1196751"/>
            <a:ext cx="12192000" cy="3888433"/>
          </a:xfrm>
        </p:spPr>
        <p:txBody>
          <a:bodyPr>
            <a:normAutofit/>
          </a:bodyPr>
          <a:lstStyle/>
          <a:p>
            <a:pPr lvl="4">
              <a:buFont typeface="Arial" panose="020B0604020202020204" pitchFamily="34" charset="0"/>
              <a:buChar char="•"/>
            </a:pPr>
            <a:r>
              <a:rPr lang="fr-FR" sz="2000" dirty="0" smtClean="0">
                <a:solidFill>
                  <a:schemeClr val="bg2">
                    <a:lumMod val="25000"/>
                  </a:schemeClr>
                </a:solidFill>
              </a:rPr>
              <a:t>Le </a:t>
            </a:r>
            <a:r>
              <a:rPr lang="fr-FR" sz="2000" dirty="0">
                <a:solidFill>
                  <a:schemeClr val="bg2">
                    <a:lumMod val="25000"/>
                  </a:schemeClr>
                </a:solidFill>
              </a:rPr>
              <a:t>développement d’une offre de services </a:t>
            </a:r>
            <a:r>
              <a:rPr lang="fr-FR" sz="2000" dirty="0">
                <a:solidFill>
                  <a:schemeClr val="accent2">
                    <a:lumMod val="75000"/>
                  </a:schemeClr>
                </a:solidFill>
              </a:rPr>
              <a:t>dans des horaires décalés </a:t>
            </a:r>
            <a:r>
              <a:rPr lang="fr-FR" sz="2000" dirty="0">
                <a:solidFill>
                  <a:schemeClr val="bg2">
                    <a:lumMod val="25000"/>
                  </a:schemeClr>
                </a:solidFill>
              </a:rPr>
              <a:t>ou pour la couverture de plages horaires plus étendues (adhésion forte des répondants</a:t>
            </a:r>
            <a:r>
              <a:rPr lang="fr-FR" sz="2000" dirty="0" smtClean="0">
                <a:solidFill>
                  <a:schemeClr val="bg2">
                    <a:lumMod val="25000"/>
                  </a:schemeClr>
                </a:solidFill>
              </a:rPr>
              <a:t>)</a:t>
            </a:r>
          </a:p>
          <a:p>
            <a:pPr lvl="4">
              <a:spcBef>
                <a:spcPts val="1800"/>
              </a:spcBef>
              <a:buFont typeface="Arial" panose="020B0604020202020204" pitchFamily="34" charset="0"/>
              <a:buChar char="•"/>
            </a:pPr>
            <a:r>
              <a:rPr lang="fr-FR" sz="2000" dirty="0" smtClean="0">
                <a:solidFill>
                  <a:schemeClr val="bg2">
                    <a:lumMod val="25000"/>
                  </a:schemeClr>
                </a:solidFill>
              </a:rPr>
              <a:t>Les </a:t>
            </a:r>
            <a:r>
              <a:rPr lang="fr-FR" sz="2000" dirty="0">
                <a:solidFill>
                  <a:schemeClr val="bg2">
                    <a:lumMod val="25000"/>
                  </a:schemeClr>
                </a:solidFill>
              </a:rPr>
              <a:t>services (parmi les 26 services agréés) qui peuvent constituer </a:t>
            </a:r>
            <a:r>
              <a:rPr lang="fr-FR" sz="2000" dirty="0">
                <a:solidFill>
                  <a:schemeClr val="accent2">
                    <a:lumMod val="75000"/>
                  </a:schemeClr>
                </a:solidFill>
              </a:rPr>
              <a:t>des gisements d’innovation et/ou de développement</a:t>
            </a:r>
            <a:r>
              <a:rPr lang="fr-FR" sz="2000" dirty="0">
                <a:solidFill>
                  <a:schemeClr val="bg2">
                    <a:lumMod val="25000"/>
                  </a:schemeClr>
                </a:solidFill>
              </a:rPr>
              <a:t>, le recours actuel étant concentré sur seulement quelques types de service (ménage, repassage, aide pour les personnes âgées…) : exemple de la conduite </a:t>
            </a:r>
            <a:r>
              <a:rPr lang="fr-FR" sz="2000" dirty="0" smtClean="0">
                <a:solidFill>
                  <a:schemeClr val="bg2">
                    <a:lumMod val="25000"/>
                  </a:schemeClr>
                </a:solidFill>
              </a:rPr>
              <a:t>accompagnée</a:t>
            </a:r>
            <a:endParaRPr lang="fr-FR" sz="2000" dirty="0" smtClean="0">
              <a:solidFill>
                <a:schemeClr val="accent2">
                  <a:lumMod val="75000"/>
                </a:schemeClr>
              </a:solidFill>
            </a:endParaRPr>
          </a:p>
          <a:p>
            <a:pPr lvl="4">
              <a:spcBef>
                <a:spcPts val="1800"/>
              </a:spcBef>
              <a:buFont typeface="Arial" panose="020B0604020202020204" pitchFamily="34" charset="0"/>
              <a:buChar char="•"/>
            </a:pPr>
            <a:r>
              <a:rPr lang="fr-FR" sz="2000" dirty="0" smtClean="0">
                <a:solidFill>
                  <a:schemeClr val="accent2">
                    <a:lumMod val="75000"/>
                  </a:schemeClr>
                </a:solidFill>
              </a:rPr>
              <a:t>Les </a:t>
            </a:r>
            <a:r>
              <a:rPr lang="fr-FR" sz="2000" dirty="0">
                <a:solidFill>
                  <a:schemeClr val="accent2">
                    <a:lumMod val="75000"/>
                  </a:schemeClr>
                </a:solidFill>
              </a:rPr>
              <a:t>problématiques particulières </a:t>
            </a:r>
            <a:r>
              <a:rPr lang="fr-FR" sz="2000" dirty="0">
                <a:solidFill>
                  <a:schemeClr val="bg2">
                    <a:lumMod val="25000"/>
                  </a:schemeClr>
                </a:solidFill>
              </a:rPr>
              <a:t>: garde des jeunes enfants et déplacements, prise en charge du handicap et de la dépendance (aide aux aidants, articulation entre aides humaines et adaptation de l’habitat, </a:t>
            </a:r>
            <a:r>
              <a:rPr lang="fr-FR" sz="2000" dirty="0" smtClean="0">
                <a:solidFill>
                  <a:schemeClr val="bg2">
                    <a:lumMod val="25000"/>
                  </a:schemeClr>
                </a:solidFill>
              </a:rPr>
              <a:t>…)</a:t>
            </a:r>
            <a:endParaRPr lang="fr-FR" sz="2000" dirty="0">
              <a:solidFill>
                <a:schemeClr val="bg2">
                  <a:lumMod val="25000"/>
                </a:schemeClr>
              </a:solidFill>
            </a:endParaRPr>
          </a:p>
        </p:txBody>
      </p:sp>
      <p:pic>
        <p:nvPicPr>
          <p:cNvPr id="7" name="Image 6"/>
          <p:cNvPicPr>
            <a:picLocks noChangeAspect="1"/>
          </p:cNvPicPr>
          <p:nvPr/>
        </p:nvPicPr>
        <p:blipFill>
          <a:blip r:embed="rId2"/>
          <a:stretch>
            <a:fillRect/>
          </a:stretch>
        </p:blipFill>
        <p:spPr>
          <a:xfrm>
            <a:off x="143339" y="5457934"/>
            <a:ext cx="5316173" cy="1170533"/>
          </a:xfrm>
          <a:prstGeom prst="rect">
            <a:avLst/>
          </a:prstGeom>
        </p:spPr>
      </p:pic>
    </p:spTree>
    <p:extLst>
      <p:ext uri="{BB962C8B-B14F-4D97-AF65-F5344CB8AC3E}">
        <p14:creationId xmlns:p14="http://schemas.microsoft.com/office/powerpoint/2010/main" val="37306506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09" y="275364"/>
            <a:ext cx="12166091" cy="548640"/>
          </a:xfrm>
        </p:spPr>
        <p:txBody>
          <a:bodyPr/>
          <a:lstStyle/>
          <a:p>
            <a:pPr algn="ctr"/>
            <a:r>
              <a:rPr lang="fr-FR" sz="2400" dirty="0" smtClean="0">
                <a:solidFill>
                  <a:schemeClr val="accent2">
                    <a:lumMod val="75000"/>
                  </a:schemeClr>
                </a:solidFill>
              </a:rPr>
              <a:t>Une </a:t>
            </a:r>
            <a:r>
              <a:rPr lang="fr-FR" sz="2400" dirty="0">
                <a:solidFill>
                  <a:schemeClr val="accent2">
                    <a:lumMod val="75000"/>
                  </a:schemeClr>
                </a:solidFill>
              </a:rPr>
              <a:t>évolution des organisations offrant </a:t>
            </a:r>
            <a:r>
              <a:rPr lang="fr-FR" sz="2400" dirty="0" smtClean="0">
                <a:solidFill>
                  <a:schemeClr val="accent2">
                    <a:lumMod val="75000"/>
                  </a:schemeClr>
                </a:solidFill>
              </a:rPr>
              <a:t/>
            </a:r>
            <a:br>
              <a:rPr lang="fr-FR" sz="2400" dirty="0" smtClean="0">
                <a:solidFill>
                  <a:schemeClr val="accent2">
                    <a:lumMod val="75000"/>
                  </a:schemeClr>
                </a:solidFill>
              </a:rPr>
            </a:br>
            <a:r>
              <a:rPr lang="fr-FR" sz="2400" dirty="0" smtClean="0">
                <a:solidFill>
                  <a:schemeClr val="accent2">
                    <a:lumMod val="75000"/>
                  </a:schemeClr>
                </a:solidFill>
              </a:rPr>
              <a:t>les </a:t>
            </a:r>
            <a:r>
              <a:rPr lang="fr-FR" sz="2400" dirty="0">
                <a:solidFill>
                  <a:schemeClr val="accent2">
                    <a:lumMod val="75000"/>
                  </a:schemeClr>
                </a:solidFill>
              </a:rPr>
              <a:t>services à la personne</a:t>
            </a:r>
            <a:endParaRPr lang="fr-FR" sz="2000" dirty="0">
              <a:solidFill>
                <a:schemeClr val="accent2">
                  <a:lumMod val="75000"/>
                </a:schemeClr>
              </a:solidFill>
            </a:endParaRPr>
          </a:p>
        </p:txBody>
      </p:sp>
      <p:sp>
        <p:nvSpPr>
          <p:cNvPr id="3" name="Espace réservé du contenu 2"/>
          <p:cNvSpPr>
            <a:spLocks noGrp="1"/>
          </p:cNvSpPr>
          <p:nvPr>
            <p:ph idx="1"/>
          </p:nvPr>
        </p:nvSpPr>
        <p:spPr>
          <a:xfrm>
            <a:off x="-144692" y="1196752"/>
            <a:ext cx="12336693" cy="3960440"/>
          </a:xfrm>
        </p:spPr>
        <p:txBody>
          <a:bodyPr>
            <a:normAutofit/>
          </a:bodyPr>
          <a:lstStyle/>
          <a:p>
            <a:pPr lvl="4">
              <a:buFont typeface="Arial" panose="020B0604020202020204" pitchFamily="34" charset="0"/>
              <a:buChar char="•"/>
            </a:pPr>
            <a:r>
              <a:rPr lang="fr-FR" sz="2000" dirty="0">
                <a:solidFill>
                  <a:schemeClr val="bg2">
                    <a:lumMod val="25000"/>
                  </a:schemeClr>
                </a:solidFill>
              </a:rPr>
              <a:t>L’importance d’</a:t>
            </a:r>
            <a:r>
              <a:rPr lang="fr-FR" sz="2000" dirty="0">
                <a:solidFill>
                  <a:schemeClr val="accent2">
                    <a:lumMod val="75000"/>
                  </a:schemeClr>
                </a:solidFill>
              </a:rPr>
              <a:t>une vision stratégique </a:t>
            </a:r>
            <a:r>
              <a:rPr lang="fr-FR" sz="2000" dirty="0">
                <a:solidFill>
                  <a:schemeClr val="bg2">
                    <a:lumMod val="25000"/>
                  </a:schemeClr>
                </a:solidFill>
              </a:rPr>
              <a:t>et de la déclinaison de celle-ci à l’échelle des territoires en relation avec les parties prenantes, et en croisant avec les compétences des intervenants à domicile</a:t>
            </a:r>
          </a:p>
          <a:p>
            <a:pPr lvl="4">
              <a:spcBef>
                <a:spcPts val="1200"/>
              </a:spcBef>
              <a:buFont typeface="Arial" panose="020B0604020202020204" pitchFamily="34" charset="0"/>
              <a:buChar char="•"/>
            </a:pPr>
            <a:r>
              <a:rPr lang="fr-FR" sz="2000" dirty="0" smtClean="0">
                <a:solidFill>
                  <a:schemeClr val="accent2">
                    <a:lumMod val="75000"/>
                  </a:schemeClr>
                </a:solidFill>
              </a:rPr>
              <a:t>Une </a:t>
            </a:r>
            <a:r>
              <a:rPr lang="fr-FR" sz="2000" dirty="0">
                <a:solidFill>
                  <a:schemeClr val="accent2">
                    <a:lumMod val="75000"/>
                  </a:schemeClr>
                </a:solidFill>
              </a:rPr>
              <a:t>approche des besoins </a:t>
            </a:r>
            <a:r>
              <a:rPr lang="fr-FR" sz="2000" dirty="0">
                <a:solidFill>
                  <a:schemeClr val="bg2">
                    <a:lumMod val="25000"/>
                  </a:schemeClr>
                </a:solidFill>
              </a:rPr>
              <a:t>des usagers qui s’appuie </a:t>
            </a:r>
            <a:r>
              <a:rPr lang="fr-FR" sz="2000" dirty="0" smtClean="0">
                <a:solidFill>
                  <a:schemeClr val="bg2">
                    <a:lumMod val="25000"/>
                  </a:schemeClr>
                </a:solidFill>
              </a:rPr>
              <a:t>:</a:t>
            </a:r>
          </a:p>
          <a:p>
            <a:pPr lvl="5">
              <a:buFont typeface="Arial" panose="020B0604020202020204" pitchFamily="34" charset="0"/>
              <a:buChar char="•"/>
            </a:pPr>
            <a:r>
              <a:rPr lang="fr-FR" sz="1800" dirty="0" smtClean="0">
                <a:solidFill>
                  <a:schemeClr val="bg2">
                    <a:lumMod val="25000"/>
                  </a:schemeClr>
                </a:solidFill>
              </a:rPr>
              <a:t>sur </a:t>
            </a:r>
            <a:r>
              <a:rPr lang="fr-FR" sz="1800" dirty="0">
                <a:solidFill>
                  <a:schemeClr val="bg2">
                    <a:lumMod val="25000"/>
                  </a:schemeClr>
                </a:solidFill>
              </a:rPr>
              <a:t>une véritable écoute et une approche globale des situations (évaluation multidimensionnelle), </a:t>
            </a:r>
            <a:endParaRPr lang="fr-FR" sz="1800" dirty="0" smtClean="0">
              <a:solidFill>
                <a:schemeClr val="bg2">
                  <a:lumMod val="25000"/>
                </a:schemeClr>
              </a:solidFill>
            </a:endParaRPr>
          </a:p>
          <a:p>
            <a:pPr lvl="5">
              <a:buFont typeface="Arial" panose="020B0604020202020204" pitchFamily="34" charset="0"/>
              <a:buChar char="•"/>
            </a:pPr>
            <a:r>
              <a:rPr lang="fr-FR" sz="1800" dirty="0" smtClean="0">
                <a:solidFill>
                  <a:schemeClr val="bg2">
                    <a:lumMod val="25000"/>
                  </a:schemeClr>
                </a:solidFill>
              </a:rPr>
              <a:t>afin </a:t>
            </a:r>
            <a:r>
              <a:rPr lang="fr-FR" sz="1800" dirty="0">
                <a:solidFill>
                  <a:schemeClr val="bg2">
                    <a:lumMod val="25000"/>
                  </a:schemeClr>
                </a:solidFill>
              </a:rPr>
              <a:t>de formuler des propositions d’interventions </a:t>
            </a:r>
            <a:r>
              <a:rPr lang="fr-FR" sz="1800" dirty="0" smtClean="0">
                <a:solidFill>
                  <a:schemeClr val="bg2">
                    <a:lumMod val="25000"/>
                  </a:schemeClr>
                </a:solidFill>
              </a:rPr>
              <a:t>combinant </a:t>
            </a:r>
            <a:r>
              <a:rPr lang="fr-FR" sz="1800" dirty="0">
                <a:solidFill>
                  <a:schemeClr val="bg2">
                    <a:lumMod val="25000"/>
                  </a:schemeClr>
                </a:solidFill>
              </a:rPr>
              <a:t>plusieurs services (panier de </a:t>
            </a:r>
            <a:r>
              <a:rPr lang="fr-FR" sz="1800" dirty="0" smtClean="0">
                <a:solidFill>
                  <a:schemeClr val="bg2">
                    <a:lumMod val="25000"/>
                  </a:schemeClr>
                </a:solidFill>
              </a:rPr>
              <a:t>services, binômes d’intervenants)</a:t>
            </a:r>
          </a:p>
          <a:p>
            <a:pPr lvl="4">
              <a:spcBef>
                <a:spcPts val="1200"/>
              </a:spcBef>
              <a:buFont typeface="Arial" panose="020B0604020202020204" pitchFamily="34" charset="0"/>
              <a:buChar char="•"/>
            </a:pPr>
            <a:r>
              <a:rPr lang="fr-FR" sz="2000" dirty="0" smtClean="0">
                <a:solidFill>
                  <a:schemeClr val="bg2">
                    <a:lumMod val="25000"/>
                  </a:schemeClr>
                </a:solidFill>
              </a:rPr>
              <a:t>Une </a:t>
            </a:r>
            <a:r>
              <a:rPr lang="fr-FR" sz="2000" dirty="0">
                <a:solidFill>
                  <a:schemeClr val="bg2">
                    <a:lumMod val="25000"/>
                  </a:schemeClr>
                </a:solidFill>
              </a:rPr>
              <a:t>inscription dans des réseaux, des clusters afin d’être au contact d’acteurs nouveaux par rapport à la sphère habituelle </a:t>
            </a:r>
            <a:r>
              <a:rPr lang="fr-FR" sz="2000" dirty="0" smtClean="0">
                <a:solidFill>
                  <a:schemeClr val="bg2">
                    <a:lumMod val="25000"/>
                  </a:schemeClr>
                </a:solidFill>
              </a:rPr>
              <a:t>d’intervention</a:t>
            </a:r>
            <a:endParaRPr lang="fr-FR" sz="2000" dirty="0">
              <a:solidFill>
                <a:schemeClr val="bg2">
                  <a:lumMod val="25000"/>
                </a:schemeClr>
              </a:solidFill>
            </a:endParaRPr>
          </a:p>
        </p:txBody>
      </p:sp>
      <p:pic>
        <p:nvPicPr>
          <p:cNvPr id="7" name="Image 6"/>
          <p:cNvPicPr>
            <a:picLocks noChangeAspect="1"/>
          </p:cNvPicPr>
          <p:nvPr/>
        </p:nvPicPr>
        <p:blipFill>
          <a:blip r:embed="rId2"/>
          <a:stretch>
            <a:fillRect/>
          </a:stretch>
        </p:blipFill>
        <p:spPr>
          <a:xfrm>
            <a:off x="143339" y="5529943"/>
            <a:ext cx="5316173" cy="1170533"/>
          </a:xfrm>
          <a:prstGeom prst="rect">
            <a:avLst/>
          </a:prstGeom>
        </p:spPr>
      </p:pic>
    </p:spTree>
    <p:extLst>
      <p:ext uri="{BB962C8B-B14F-4D97-AF65-F5344CB8AC3E}">
        <p14:creationId xmlns:p14="http://schemas.microsoft.com/office/powerpoint/2010/main" val="2057545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09" y="275364"/>
            <a:ext cx="12166091" cy="548640"/>
          </a:xfrm>
        </p:spPr>
        <p:txBody>
          <a:bodyPr/>
          <a:lstStyle/>
          <a:p>
            <a:pPr algn="ctr"/>
            <a:r>
              <a:rPr lang="fr-FR" sz="2400" dirty="0" smtClean="0">
                <a:solidFill>
                  <a:schemeClr val="accent2">
                    <a:lumMod val="75000"/>
                  </a:schemeClr>
                </a:solidFill>
              </a:rPr>
              <a:t>Privilégier </a:t>
            </a:r>
            <a:r>
              <a:rPr lang="fr-FR" sz="2400" dirty="0">
                <a:solidFill>
                  <a:schemeClr val="accent2">
                    <a:lumMod val="75000"/>
                  </a:schemeClr>
                </a:solidFill>
              </a:rPr>
              <a:t>une approche territoriale pour le développement des services</a:t>
            </a:r>
            <a:endParaRPr lang="fr-FR" sz="2000" dirty="0">
              <a:solidFill>
                <a:schemeClr val="accent2">
                  <a:lumMod val="75000"/>
                </a:schemeClr>
              </a:solidFill>
            </a:endParaRPr>
          </a:p>
        </p:txBody>
      </p:sp>
      <p:sp>
        <p:nvSpPr>
          <p:cNvPr id="3" name="Espace réservé du contenu 2"/>
          <p:cNvSpPr>
            <a:spLocks noGrp="1"/>
          </p:cNvSpPr>
          <p:nvPr>
            <p:ph idx="1"/>
          </p:nvPr>
        </p:nvSpPr>
        <p:spPr>
          <a:xfrm>
            <a:off x="-144692" y="1196752"/>
            <a:ext cx="12001333" cy="3888432"/>
          </a:xfrm>
        </p:spPr>
        <p:txBody>
          <a:bodyPr>
            <a:normAutofit/>
          </a:bodyPr>
          <a:lstStyle/>
          <a:p>
            <a:pPr lvl="4">
              <a:buFont typeface="Arial" panose="020B0604020202020204" pitchFamily="34" charset="0"/>
              <a:buChar char="•"/>
            </a:pPr>
            <a:r>
              <a:rPr lang="fr-FR" sz="2000" dirty="0">
                <a:solidFill>
                  <a:schemeClr val="bg2">
                    <a:lumMod val="25000"/>
                  </a:schemeClr>
                </a:solidFill>
              </a:rPr>
              <a:t>Les besoins et les potentiels révélés par l’enquête de l’IFOP ne sont pas les mêmes d’un territoire à l’autre : </a:t>
            </a:r>
            <a:r>
              <a:rPr lang="fr-FR" sz="2000" dirty="0" smtClean="0">
                <a:solidFill>
                  <a:schemeClr val="bg2">
                    <a:lumMod val="25000"/>
                  </a:schemeClr>
                </a:solidFill>
              </a:rPr>
              <a:t>des </a:t>
            </a:r>
            <a:r>
              <a:rPr lang="fr-FR" sz="2000" dirty="0">
                <a:solidFill>
                  <a:schemeClr val="bg2">
                    <a:lumMod val="25000"/>
                  </a:schemeClr>
                </a:solidFill>
              </a:rPr>
              <a:t>territoires dans lesquels il faut </a:t>
            </a:r>
            <a:r>
              <a:rPr lang="fr-FR" sz="2000" dirty="0" smtClean="0">
                <a:solidFill>
                  <a:schemeClr val="bg2">
                    <a:lumMod val="25000"/>
                  </a:schemeClr>
                </a:solidFill>
              </a:rPr>
              <a:t>concentrer </a:t>
            </a:r>
            <a:r>
              <a:rPr lang="fr-FR" sz="2000" dirty="0">
                <a:solidFill>
                  <a:schemeClr val="bg2">
                    <a:lumMod val="25000"/>
                  </a:schemeClr>
                </a:solidFill>
              </a:rPr>
              <a:t>les efforts de </a:t>
            </a:r>
            <a:r>
              <a:rPr lang="fr-FR" sz="2000" dirty="0" smtClean="0">
                <a:solidFill>
                  <a:schemeClr val="bg2">
                    <a:lumMod val="25000"/>
                  </a:schemeClr>
                </a:solidFill>
              </a:rPr>
              <a:t>communication et de développement</a:t>
            </a:r>
          </a:p>
          <a:p>
            <a:pPr lvl="4">
              <a:spcBef>
                <a:spcPts val="1800"/>
              </a:spcBef>
              <a:buFont typeface="Arial" panose="020B0604020202020204" pitchFamily="34" charset="0"/>
              <a:buChar char="•"/>
            </a:pPr>
            <a:r>
              <a:rPr lang="fr-FR" sz="2000" dirty="0" smtClean="0">
                <a:solidFill>
                  <a:schemeClr val="bg2">
                    <a:lumMod val="25000"/>
                  </a:schemeClr>
                </a:solidFill>
              </a:rPr>
              <a:t>Les </a:t>
            </a:r>
            <a:r>
              <a:rPr lang="fr-FR" sz="2000" dirty="0">
                <a:solidFill>
                  <a:schemeClr val="bg2">
                    <a:lumMod val="25000"/>
                  </a:schemeClr>
                </a:solidFill>
              </a:rPr>
              <a:t>services à la personne, </a:t>
            </a:r>
            <a:r>
              <a:rPr lang="fr-FR" sz="2000" dirty="0">
                <a:solidFill>
                  <a:schemeClr val="accent2">
                    <a:lumMod val="75000"/>
                  </a:schemeClr>
                </a:solidFill>
              </a:rPr>
              <a:t>une </a:t>
            </a:r>
            <a:r>
              <a:rPr lang="fr-FR" sz="2000" dirty="0" smtClean="0">
                <a:solidFill>
                  <a:schemeClr val="accent2">
                    <a:lumMod val="75000"/>
                  </a:schemeClr>
                </a:solidFill>
              </a:rPr>
              <a:t>réponse </a:t>
            </a:r>
            <a:r>
              <a:rPr lang="fr-FR" sz="2000" dirty="0">
                <a:solidFill>
                  <a:schemeClr val="accent2">
                    <a:lumMod val="75000"/>
                  </a:schemeClr>
                </a:solidFill>
              </a:rPr>
              <a:t>pour les territoires ruraux </a:t>
            </a:r>
            <a:r>
              <a:rPr lang="fr-FR" sz="2000" dirty="0">
                <a:solidFill>
                  <a:schemeClr val="bg2">
                    <a:lumMod val="25000"/>
                  </a:schemeClr>
                </a:solidFill>
              </a:rPr>
              <a:t>concernés par la désertification des services </a:t>
            </a:r>
            <a:r>
              <a:rPr lang="fr-FR" sz="2000" dirty="0" smtClean="0">
                <a:solidFill>
                  <a:schemeClr val="bg2">
                    <a:lumMod val="25000"/>
                  </a:schemeClr>
                </a:solidFill>
              </a:rPr>
              <a:t>publics</a:t>
            </a:r>
            <a:endParaRPr lang="fr-FR" sz="2000" dirty="0">
              <a:solidFill>
                <a:schemeClr val="bg2">
                  <a:lumMod val="25000"/>
                </a:schemeClr>
              </a:solidFill>
            </a:endParaRPr>
          </a:p>
          <a:p>
            <a:pPr lvl="4">
              <a:spcBef>
                <a:spcPts val="1800"/>
              </a:spcBef>
              <a:buFont typeface="Arial" panose="020B0604020202020204" pitchFamily="34" charset="0"/>
              <a:buChar char="•"/>
            </a:pPr>
            <a:r>
              <a:rPr lang="fr-FR" sz="2000" dirty="0" smtClean="0">
                <a:solidFill>
                  <a:schemeClr val="bg2">
                    <a:lumMod val="25000"/>
                  </a:schemeClr>
                </a:solidFill>
              </a:rPr>
              <a:t>S’il </a:t>
            </a:r>
            <a:r>
              <a:rPr lang="fr-FR" sz="2000" dirty="0">
                <a:solidFill>
                  <a:schemeClr val="bg2">
                    <a:lumMod val="25000"/>
                  </a:schemeClr>
                </a:solidFill>
              </a:rPr>
              <a:t>est important pour les offreurs de service d’avoir une approche stratégique, celle-ci ne peut pas être réfléchie sans </a:t>
            </a:r>
            <a:r>
              <a:rPr lang="fr-FR" sz="2000" dirty="0">
                <a:solidFill>
                  <a:schemeClr val="accent2">
                    <a:lumMod val="75000"/>
                  </a:schemeClr>
                </a:solidFill>
              </a:rPr>
              <a:t>échange avec les parties prenantes du </a:t>
            </a:r>
            <a:r>
              <a:rPr lang="fr-FR" sz="2000" dirty="0" smtClean="0">
                <a:solidFill>
                  <a:schemeClr val="accent2">
                    <a:lumMod val="75000"/>
                  </a:schemeClr>
                </a:solidFill>
              </a:rPr>
              <a:t>territoire</a:t>
            </a:r>
          </a:p>
          <a:p>
            <a:pPr lvl="5">
              <a:spcBef>
                <a:spcPts val="600"/>
              </a:spcBef>
              <a:buFont typeface="Arial" panose="020B0604020202020204" pitchFamily="34" charset="0"/>
              <a:buChar char="•"/>
            </a:pPr>
            <a:r>
              <a:rPr lang="fr-FR" sz="1800" dirty="0" smtClean="0">
                <a:solidFill>
                  <a:schemeClr val="bg2">
                    <a:lumMod val="25000"/>
                  </a:schemeClr>
                </a:solidFill>
              </a:rPr>
              <a:t>réponse </a:t>
            </a:r>
            <a:r>
              <a:rPr lang="fr-FR" sz="1800" dirty="0">
                <a:solidFill>
                  <a:schemeClr val="bg2">
                    <a:lumMod val="25000"/>
                  </a:schemeClr>
                </a:solidFill>
              </a:rPr>
              <a:t>à des besoins spécifiques </a:t>
            </a:r>
            <a:r>
              <a:rPr lang="fr-FR" sz="1800" dirty="0" smtClean="0">
                <a:solidFill>
                  <a:schemeClr val="bg2">
                    <a:lumMod val="25000"/>
                  </a:schemeClr>
                </a:solidFill>
              </a:rPr>
              <a:t>locaux </a:t>
            </a:r>
          </a:p>
          <a:p>
            <a:pPr lvl="5">
              <a:spcBef>
                <a:spcPts val="600"/>
              </a:spcBef>
              <a:buFont typeface="Arial" panose="020B0604020202020204" pitchFamily="34" charset="0"/>
              <a:buChar char="•"/>
            </a:pPr>
            <a:r>
              <a:rPr lang="fr-FR" sz="1800" dirty="0" smtClean="0">
                <a:solidFill>
                  <a:schemeClr val="bg2">
                    <a:lumMod val="25000"/>
                  </a:schemeClr>
                </a:solidFill>
              </a:rPr>
              <a:t>synergies </a:t>
            </a:r>
            <a:r>
              <a:rPr lang="fr-FR" sz="1800" dirty="0">
                <a:solidFill>
                  <a:schemeClr val="bg2">
                    <a:lumMod val="25000"/>
                  </a:schemeClr>
                </a:solidFill>
              </a:rPr>
              <a:t>entre acteurs (collectivités, entreprises, associations</a:t>
            </a:r>
            <a:r>
              <a:rPr lang="fr-FR" sz="1800" dirty="0" smtClean="0">
                <a:solidFill>
                  <a:schemeClr val="bg2">
                    <a:lumMod val="25000"/>
                  </a:schemeClr>
                </a:solidFill>
              </a:rPr>
              <a:t>…)</a:t>
            </a:r>
          </a:p>
          <a:p>
            <a:pPr lvl="5">
              <a:spcBef>
                <a:spcPts val="600"/>
              </a:spcBef>
              <a:buFont typeface="Arial" panose="020B0604020202020204" pitchFamily="34" charset="0"/>
              <a:buChar char="•"/>
            </a:pPr>
            <a:r>
              <a:rPr lang="fr-FR" sz="1800" dirty="0" smtClean="0">
                <a:solidFill>
                  <a:schemeClr val="bg2">
                    <a:lumMod val="25000"/>
                  </a:schemeClr>
                </a:solidFill>
              </a:rPr>
              <a:t> </a:t>
            </a:r>
            <a:r>
              <a:rPr lang="fr-FR" sz="1800" dirty="0">
                <a:solidFill>
                  <a:schemeClr val="bg2">
                    <a:lumMod val="25000"/>
                  </a:schemeClr>
                </a:solidFill>
              </a:rPr>
              <a:t>innovation</a:t>
            </a:r>
          </a:p>
        </p:txBody>
      </p:sp>
      <p:pic>
        <p:nvPicPr>
          <p:cNvPr id="7" name="Image 6"/>
          <p:cNvPicPr>
            <a:picLocks noChangeAspect="1"/>
          </p:cNvPicPr>
          <p:nvPr/>
        </p:nvPicPr>
        <p:blipFill>
          <a:blip r:embed="rId2"/>
          <a:stretch>
            <a:fillRect/>
          </a:stretch>
        </p:blipFill>
        <p:spPr>
          <a:xfrm>
            <a:off x="143339" y="5517235"/>
            <a:ext cx="5316173" cy="1170533"/>
          </a:xfrm>
          <a:prstGeom prst="rect">
            <a:avLst/>
          </a:prstGeom>
        </p:spPr>
      </p:pic>
    </p:spTree>
    <p:extLst>
      <p:ext uri="{BB962C8B-B14F-4D97-AF65-F5344CB8AC3E}">
        <p14:creationId xmlns:p14="http://schemas.microsoft.com/office/powerpoint/2010/main" val="895311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r>
              <a:rPr lang="en-GB" altLang="fr-FR" smtClean="0">
                <a:ea typeface="ＭＳ Ｐゴシック" pitchFamily="34" charset="-128"/>
              </a:rPr>
              <a:t>For Quality! - OBJECTIFS ET V.A.</a:t>
            </a:r>
            <a:endParaRPr lang="fr-BE" altLang="fr-FR" smtClean="0">
              <a:ea typeface="ＭＳ Ｐゴシック" pitchFamily="34" charset="-128"/>
            </a:endParaRPr>
          </a:p>
        </p:txBody>
      </p:sp>
      <p:sp>
        <p:nvSpPr>
          <p:cNvPr id="12291" name="Espace réservé du contenu 2"/>
          <p:cNvSpPr>
            <a:spLocks noGrp="1"/>
          </p:cNvSpPr>
          <p:nvPr>
            <p:ph idx="1"/>
          </p:nvPr>
        </p:nvSpPr>
        <p:spPr>
          <a:xfrm>
            <a:off x="719668" y="1412875"/>
            <a:ext cx="10752667" cy="4464050"/>
          </a:xfrm>
        </p:spPr>
        <p:txBody>
          <a:bodyPr/>
          <a:lstStyle/>
          <a:p>
            <a:pPr>
              <a:defRPr/>
            </a:pPr>
            <a:r>
              <a:rPr lang="fr-BE" altLang="fr-FR" b="1" dirty="0" smtClean="0">
                <a:ea typeface="ＭＳ Ｐゴシック" pitchFamily="34" charset="-128"/>
              </a:rPr>
              <a:t>Objectifs</a:t>
            </a:r>
          </a:p>
          <a:p>
            <a:pPr lvl="1">
              <a:defRPr/>
            </a:pPr>
            <a:r>
              <a:rPr lang="fr-BE" altLang="fr-FR" dirty="0">
                <a:ea typeface="ＭＳ Ｐゴシック" pitchFamily="34" charset="-128"/>
              </a:rPr>
              <a:t>Mener la recherche </a:t>
            </a:r>
            <a:r>
              <a:rPr lang="fr-BE" altLang="fr-FR" b="1" dirty="0">
                <a:ea typeface="ＭＳ Ｐゴシック" pitchFamily="34" charset="-128"/>
              </a:rPr>
              <a:t>sur la qualité des emplois et des services</a:t>
            </a:r>
            <a:r>
              <a:rPr lang="fr-BE" altLang="fr-FR" dirty="0">
                <a:ea typeface="ＭＳ Ｐゴシック" pitchFamily="34" charset="-128"/>
              </a:rPr>
              <a:t> dans le secteur des services à la personne (</a:t>
            </a:r>
            <a:r>
              <a:rPr lang="fr-BE" altLang="fr-FR" b="1" dirty="0">
                <a:ea typeface="ＭＳ Ｐゴシック" pitchFamily="34" charset="-128"/>
              </a:rPr>
              <a:t>SAP)</a:t>
            </a:r>
            <a:r>
              <a:rPr lang="fr-BE" altLang="fr-FR" dirty="0">
                <a:ea typeface="ＭＳ Ｐゴシック" pitchFamily="34" charset="-128"/>
              </a:rPr>
              <a:t>.</a:t>
            </a:r>
            <a:endParaRPr lang="fr-BE" altLang="fr-FR" b="1" dirty="0">
              <a:ea typeface="ＭＳ Ｐゴシック" pitchFamily="34" charset="-128"/>
            </a:endParaRPr>
          </a:p>
          <a:p>
            <a:pPr lvl="1">
              <a:defRPr/>
            </a:pPr>
            <a:r>
              <a:rPr lang="fr-BE" altLang="fr-FR" b="1" dirty="0" smtClean="0">
                <a:ea typeface="ＭＳ Ｐゴシック" pitchFamily="34" charset="-128"/>
              </a:rPr>
              <a:t>Soutenir </a:t>
            </a:r>
            <a:r>
              <a:rPr lang="fr-BE" altLang="fr-FR" b="1" dirty="0">
                <a:ea typeface="ＭＳ Ｐゴシック" pitchFamily="34" charset="-128"/>
              </a:rPr>
              <a:t>le dialogue social</a:t>
            </a:r>
            <a:r>
              <a:rPr lang="fr-BE" altLang="fr-FR" dirty="0">
                <a:ea typeface="ＭＳ Ｐゴシック" pitchFamily="34" charset="-128"/>
              </a:rPr>
              <a:t> entre les organisations actives dans le secteur des SAP.</a:t>
            </a:r>
          </a:p>
          <a:p>
            <a:pPr marL="0" indent="0">
              <a:buFont typeface="Wingdings" pitchFamily="2" charset="2"/>
              <a:buNone/>
              <a:defRPr/>
            </a:pPr>
            <a:endParaRPr lang="fr-BE" altLang="fr-FR" b="1" dirty="0" smtClean="0">
              <a:ea typeface="ＭＳ Ｐゴシック" pitchFamily="34" charset="-128"/>
            </a:endParaRPr>
          </a:p>
          <a:p>
            <a:pPr marL="0" indent="0">
              <a:buFont typeface="Wingdings" pitchFamily="2" charset="2"/>
              <a:buNone/>
              <a:defRPr/>
            </a:pPr>
            <a:endParaRPr lang="fr-BE" altLang="fr-FR" b="1" dirty="0" smtClean="0">
              <a:ea typeface="ＭＳ Ｐゴシック" pitchFamily="34" charset="-128"/>
            </a:endParaRPr>
          </a:p>
          <a:p>
            <a:pPr marL="0" indent="0">
              <a:buFont typeface="Wingdings" pitchFamily="2" charset="2"/>
              <a:buNone/>
              <a:defRPr/>
            </a:pPr>
            <a:endParaRPr lang="fr-BE" altLang="fr-FR" b="1" dirty="0" smtClean="0">
              <a:ea typeface="ＭＳ Ｐゴシック" pitchFamily="34" charset="-128"/>
            </a:endParaRPr>
          </a:p>
          <a:p>
            <a:pPr marL="0" indent="0">
              <a:buFont typeface="Wingdings" pitchFamily="2" charset="2"/>
              <a:buNone/>
              <a:defRPr/>
            </a:pPr>
            <a:endParaRPr lang="fr-BE" altLang="fr-FR" b="1" dirty="0" smtClean="0">
              <a:ea typeface="ＭＳ Ｐゴシック" pitchFamily="34" charset="-128"/>
            </a:endParaRPr>
          </a:p>
          <a:p>
            <a:pPr>
              <a:defRPr/>
            </a:pPr>
            <a:r>
              <a:rPr lang="fr-BE" altLang="fr-FR" b="1" dirty="0" smtClean="0">
                <a:ea typeface="ＭＳ Ｐゴシック" pitchFamily="34" charset="-128"/>
              </a:rPr>
              <a:t>Valeur ajoutée</a:t>
            </a:r>
            <a:endParaRPr lang="fr-BE" altLang="fr-FR" b="1" dirty="0">
              <a:ea typeface="ＭＳ Ｐゴシック" pitchFamily="34" charset="-128"/>
            </a:endParaRPr>
          </a:p>
          <a:p>
            <a:pPr lvl="1">
              <a:defRPr/>
            </a:pPr>
            <a:r>
              <a:rPr lang="fr-BE" altLang="fr-FR" dirty="0" smtClean="0">
                <a:ea typeface="ＭＳ Ｐゴシック" pitchFamily="34" charset="-128"/>
              </a:rPr>
              <a:t>For </a:t>
            </a:r>
            <a:r>
              <a:rPr lang="fr-BE" altLang="fr-FR" dirty="0" err="1" smtClean="0">
                <a:ea typeface="ＭＳ Ｐゴシック" pitchFamily="34" charset="-128"/>
              </a:rPr>
              <a:t>quality</a:t>
            </a:r>
            <a:r>
              <a:rPr lang="fr-BE" altLang="fr-FR" dirty="0" smtClean="0">
                <a:ea typeface="ＭＳ Ｐゴシック" pitchFamily="34" charset="-128"/>
              </a:rPr>
              <a:t>! a permis de </a:t>
            </a:r>
            <a:r>
              <a:rPr lang="fr-BE" altLang="fr-FR" b="1" dirty="0" smtClean="0">
                <a:ea typeface="ＭＳ Ｐゴシック" pitchFamily="34" charset="-128"/>
              </a:rPr>
              <a:t>partager les pratiques </a:t>
            </a:r>
            <a:r>
              <a:rPr lang="fr-BE" altLang="fr-FR" dirty="0" smtClean="0">
                <a:ea typeface="ＭＳ Ｐゴシック" pitchFamily="34" charset="-128"/>
              </a:rPr>
              <a:t>et à </a:t>
            </a:r>
            <a:r>
              <a:rPr lang="fr-BE" altLang="fr-FR" b="1" dirty="0" smtClean="0">
                <a:ea typeface="ＭＳ Ｐゴシック" pitchFamily="34" charset="-128"/>
              </a:rPr>
              <a:t>favoriser l'apprentissage mutuel</a:t>
            </a:r>
            <a:r>
              <a:rPr lang="fr-BE" altLang="fr-FR" dirty="0" smtClean="0">
                <a:ea typeface="ＭＳ Ｐゴシック" pitchFamily="34" charset="-128"/>
              </a:rPr>
              <a:t> entre partenaires et pays. </a:t>
            </a:r>
          </a:p>
          <a:p>
            <a:pPr lvl="1">
              <a:defRPr/>
            </a:pPr>
            <a:r>
              <a:rPr lang="fr-BE" altLang="fr-FR" dirty="0" smtClean="0">
                <a:ea typeface="ＭＳ Ｐゴシック" pitchFamily="34" charset="-128"/>
              </a:rPr>
              <a:t>Le projet </a:t>
            </a:r>
            <a:r>
              <a:rPr lang="fr-BE" altLang="fr-FR" b="1" dirty="0" smtClean="0">
                <a:ea typeface="ＭＳ Ｐゴシック" pitchFamily="34" charset="-128"/>
              </a:rPr>
              <a:t>a soutenu le dialogue social </a:t>
            </a:r>
            <a:r>
              <a:rPr lang="fr-BE" altLang="fr-FR" dirty="0" smtClean="0">
                <a:ea typeface="ＭＳ Ｐゴシック" pitchFamily="34" charset="-128"/>
              </a:rPr>
              <a:t>entre les organisations de travailleurs et employeurs des SAP.</a:t>
            </a:r>
            <a:endParaRPr lang="fr-BE" altLang="fr-FR" b="1" dirty="0" smtClean="0">
              <a:ea typeface="ＭＳ Ｐゴシック" pitchFamily="34" charset="-128"/>
            </a:endParaRPr>
          </a:p>
          <a:p>
            <a:pPr marL="457200" lvl="1" indent="0">
              <a:buFont typeface="Arial" charset="0"/>
              <a:buNone/>
              <a:defRPr/>
            </a:pPr>
            <a:endParaRPr lang="fr-BE" altLang="fr-FR" sz="1600" b="1" dirty="0">
              <a:ea typeface="ＭＳ Ｐゴシック" pitchFamily="34" charset="-128"/>
            </a:endParaRPr>
          </a:p>
        </p:txBody>
      </p:sp>
      <p:sp>
        <p:nvSpPr>
          <p:cNvPr id="7172"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eaLnBrk="1" hangingPunct="1">
              <a:spcBef>
                <a:spcPct val="0"/>
              </a:spcBef>
              <a:buClrTx/>
              <a:buFontTx/>
              <a:buNone/>
            </a:pPr>
            <a:fld id="{88F39A05-7419-4447-8D81-95C0476627DA}" type="slidenum">
              <a:rPr lang="fr-FR" altLang="fr-FR" sz="1400" smtClean="0">
                <a:solidFill>
                  <a:srgbClr val="CA202B"/>
                </a:solidFill>
              </a:rPr>
              <a:pPr eaLnBrk="1" hangingPunct="1">
                <a:spcBef>
                  <a:spcPct val="0"/>
                </a:spcBef>
                <a:buClrTx/>
                <a:buFontTx/>
                <a:buNone/>
              </a:pPr>
              <a:t>7</a:t>
            </a:fld>
            <a:endParaRPr lang="fr-FR" altLang="fr-FR" sz="1400" smtClean="0">
              <a:solidFill>
                <a:srgbClr val="CA202B"/>
              </a:solidFill>
            </a:endParaRPr>
          </a:p>
        </p:txBody>
      </p:sp>
      <p:pic>
        <p:nvPicPr>
          <p:cNvPr id="7173" name="Picture 8" descr="http://bo.scecbu.org/fileuploads/SocialDialoge201012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085" y="2781300"/>
            <a:ext cx="3316148" cy="164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82923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 y="365760"/>
            <a:ext cx="12191999" cy="548640"/>
          </a:xfrm>
        </p:spPr>
        <p:txBody>
          <a:bodyPr/>
          <a:lstStyle/>
          <a:p>
            <a:pPr algn="ctr"/>
            <a:r>
              <a:rPr lang="fr-FR" sz="2400" dirty="0">
                <a:solidFill>
                  <a:schemeClr val="accent2">
                    <a:lumMod val="75000"/>
                  </a:schemeClr>
                </a:solidFill>
              </a:rPr>
              <a:t>	</a:t>
            </a:r>
            <a:r>
              <a:rPr lang="fr-FR" sz="2400" dirty="0" smtClean="0">
                <a:solidFill>
                  <a:schemeClr val="accent2">
                    <a:lumMod val="75000"/>
                  </a:schemeClr>
                </a:solidFill>
              </a:rPr>
              <a:t>Un effort </a:t>
            </a:r>
            <a:r>
              <a:rPr lang="fr-FR" sz="2400" dirty="0">
                <a:solidFill>
                  <a:schemeClr val="accent2">
                    <a:lumMod val="75000"/>
                  </a:schemeClr>
                </a:solidFill>
              </a:rPr>
              <a:t>en matière d’information, </a:t>
            </a:r>
            <a:r>
              <a:rPr lang="fr-FR" sz="2400" dirty="0" smtClean="0">
                <a:solidFill>
                  <a:schemeClr val="accent2">
                    <a:lumMod val="75000"/>
                  </a:schemeClr>
                </a:solidFill>
              </a:rPr>
              <a:t>de marketing</a:t>
            </a:r>
            <a:r>
              <a:rPr lang="fr-FR" sz="2400" dirty="0">
                <a:solidFill>
                  <a:schemeClr val="accent2">
                    <a:lumMod val="75000"/>
                  </a:schemeClr>
                </a:solidFill>
              </a:rPr>
              <a:t>, de communication</a:t>
            </a:r>
            <a:endParaRPr lang="fr-FR" sz="2000" dirty="0">
              <a:solidFill>
                <a:schemeClr val="accent2">
                  <a:lumMod val="75000"/>
                </a:schemeClr>
              </a:solidFill>
            </a:endParaRPr>
          </a:p>
        </p:txBody>
      </p:sp>
      <p:sp>
        <p:nvSpPr>
          <p:cNvPr id="3" name="Espace réservé du contenu 2"/>
          <p:cNvSpPr>
            <a:spLocks noGrp="1"/>
          </p:cNvSpPr>
          <p:nvPr>
            <p:ph idx="1"/>
          </p:nvPr>
        </p:nvSpPr>
        <p:spPr>
          <a:xfrm>
            <a:off x="-144695" y="1556792"/>
            <a:ext cx="12336693" cy="3816424"/>
          </a:xfrm>
        </p:spPr>
        <p:txBody>
          <a:bodyPr>
            <a:normAutofit/>
          </a:bodyPr>
          <a:lstStyle/>
          <a:p>
            <a:pPr lvl="4">
              <a:buFont typeface="Arial" panose="020B0604020202020204" pitchFamily="34" charset="0"/>
              <a:buChar char="•"/>
            </a:pPr>
            <a:r>
              <a:rPr lang="fr-FR" sz="2000" dirty="0">
                <a:solidFill>
                  <a:schemeClr val="accent2">
                    <a:lumMod val="75000"/>
                  </a:schemeClr>
                </a:solidFill>
              </a:rPr>
              <a:t>S’appuyer sur la notoriété et la bonne image </a:t>
            </a:r>
            <a:r>
              <a:rPr lang="fr-FR" sz="2000" dirty="0">
                <a:solidFill>
                  <a:schemeClr val="bg2">
                    <a:lumMod val="25000"/>
                  </a:schemeClr>
                </a:solidFill>
              </a:rPr>
              <a:t>des services à la personne, révélées par l’enquête (des contenus de communication, des messages qui s’appuient sur les aspects encourageants de l’enquête IFOP). Utiliser le degré élevé de satisfaction comme levier de communication.  </a:t>
            </a:r>
            <a:endParaRPr lang="fr-FR" sz="2000" dirty="0" smtClean="0">
              <a:solidFill>
                <a:schemeClr val="bg2">
                  <a:lumMod val="25000"/>
                </a:schemeClr>
              </a:solidFill>
            </a:endParaRPr>
          </a:p>
          <a:p>
            <a:pPr lvl="4">
              <a:spcBef>
                <a:spcPts val="1200"/>
              </a:spcBef>
              <a:buFont typeface="Arial" panose="020B0604020202020204" pitchFamily="34" charset="0"/>
              <a:buChar char="•"/>
            </a:pPr>
            <a:r>
              <a:rPr lang="fr-FR" sz="2000" dirty="0" smtClean="0">
                <a:solidFill>
                  <a:schemeClr val="bg2">
                    <a:lumMod val="25000"/>
                  </a:schemeClr>
                </a:solidFill>
              </a:rPr>
              <a:t>Cibler </a:t>
            </a:r>
            <a:r>
              <a:rPr lang="fr-FR" sz="2000" dirty="0">
                <a:solidFill>
                  <a:schemeClr val="bg2">
                    <a:lumMod val="25000"/>
                  </a:schemeClr>
                </a:solidFill>
              </a:rPr>
              <a:t>les ménages qui constituent </a:t>
            </a:r>
            <a:r>
              <a:rPr lang="fr-FR" sz="2000" dirty="0">
                <a:solidFill>
                  <a:schemeClr val="accent2">
                    <a:lumMod val="75000"/>
                  </a:schemeClr>
                </a:solidFill>
              </a:rPr>
              <a:t>un potentiel </a:t>
            </a:r>
            <a:r>
              <a:rPr lang="fr-FR" sz="2000" dirty="0">
                <a:solidFill>
                  <a:schemeClr val="bg2">
                    <a:lumMod val="25000"/>
                  </a:schemeClr>
                </a:solidFill>
              </a:rPr>
              <a:t>(les ménages ayant un revenu intermédiaire, </a:t>
            </a:r>
            <a:r>
              <a:rPr lang="fr-FR" sz="2000" dirty="0" smtClean="0">
                <a:solidFill>
                  <a:schemeClr val="bg2">
                    <a:lumMod val="25000"/>
                  </a:schemeClr>
                </a:solidFill>
              </a:rPr>
              <a:t>les </a:t>
            </a:r>
            <a:r>
              <a:rPr lang="fr-FR" sz="2000" dirty="0">
                <a:solidFill>
                  <a:schemeClr val="bg2">
                    <a:lumMod val="25000"/>
                  </a:schemeClr>
                </a:solidFill>
              </a:rPr>
              <a:t>retraités </a:t>
            </a:r>
            <a:r>
              <a:rPr lang="fr-FR" sz="2000" dirty="0" smtClean="0">
                <a:solidFill>
                  <a:schemeClr val="bg2">
                    <a:lumMod val="25000"/>
                  </a:schemeClr>
                </a:solidFill>
              </a:rPr>
              <a:t>actifs)</a:t>
            </a:r>
          </a:p>
          <a:p>
            <a:pPr lvl="4">
              <a:spcBef>
                <a:spcPts val="1200"/>
              </a:spcBef>
              <a:buFont typeface="Arial" panose="020B0604020202020204" pitchFamily="34" charset="0"/>
              <a:buChar char="•"/>
            </a:pPr>
            <a:r>
              <a:rPr lang="fr-FR" sz="2000" dirty="0" smtClean="0">
                <a:solidFill>
                  <a:schemeClr val="bg2">
                    <a:lumMod val="25000"/>
                  </a:schemeClr>
                </a:solidFill>
              </a:rPr>
              <a:t>Développer </a:t>
            </a:r>
            <a:r>
              <a:rPr lang="fr-FR" sz="2000" dirty="0">
                <a:solidFill>
                  <a:schemeClr val="accent2">
                    <a:lumMod val="75000"/>
                  </a:schemeClr>
                </a:solidFill>
              </a:rPr>
              <a:t>la pédagogie </a:t>
            </a:r>
            <a:r>
              <a:rPr lang="fr-FR" sz="2000" dirty="0">
                <a:solidFill>
                  <a:schemeClr val="bg2">
                    <a:lumMod val="25000"/>
                  </a:schemeClr>
                </a:solidFill>
              </a:rPr>
              <a:t>(information complète, mais simplifiée) en direction des utilisateurs potentiels, les atouts</a:t>
            </a:r>
          </a:p>
        </p:txBody>
      </p:sp>
      <p:pic>
        <p:nvPicPr>
          <p:cNvPr id="7" name="Image 6"/>
          <p:cNvPicPr>
            <a:picLocks noChangeAspect="1"/>
          </p:cNvPicPr>
          <p:nvPr/>
        </p:nvPicPr>
        <p:blipFill>
          <a:blip r:embed="rId2"/>
          <a:stretch>
            <a:fillRect/>
          </a:stretch>
        </p:blipFill>
        <p:spPr>
          <a:xfrm>
            <a:off x="143339" y="5517235"/>
            <a:ext cx="5316173" cy="1170533"/>
          </a:xfrm>
          <a:prstGeom prst="rect">
            <a:avLst/>
          </a:prstGeom>
        </p:spPr>
      </p:pic>
    </p:spTree>
    <p:extLst>
      <p:ext uri="{BB962C8B-B14F-4D97-AF65-F5344CB8AC3E}">
        <p14:creationId xmlns:p14="http://schemas.microsoft.com/office/powerpoint/2010/main" val="2095431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09" y="275364"/>
            <a:ext cx="12166091" cy="548640"/>
          </a:xfrm>
        </p:spPr>
        <p:txBody>
          <a:bodyPr/>
          <a:lstStyle/>
          <a:p>
            <a:pPr algn="ctr"/>
            <a:r>
              <a:rPr lang="fr-FR" sz="2400" dirty="0" smtClean="0">
                <a:solidFill>
                  <a:schemeClr val="accent2">
                    <a:lumMod val="75000"/>
                  </a:schemeClr>
                </a:solidFill>
              </a:rPr>
              <a:t>Développer </a:t>
            </a:r>
            <a:r>
              <a:rPr lang="fr-FR" sz="2400" dirty="0">
                <a:solidFill>
                  <a:schemeClr val="accent2">
                    <a:lumMod val="75000"/>
                  </a:schemeClr>
                </a:solidFill>
              </a:rPr>
              <a:t>les interactions entre les services à la personne et les nouvelles </a:t>
            </a:r>
            <a:r>
              <a:rPr lang="fr-FR" sz="2400" dirty="0" smtClean="0">
                <a:solidFill>
                  <a:schemeClr val="accent2">
                    <a:lumMod val="75000"/>
                  </a:schemeClr>
                </a:solidFill>
              </a:rPr>
              <a:t>technologies</a:t>
            </a:r>
            <a:endParaRPr lang="fr-FR" sz="2000" dirty="0">
              <a:solidFill>
                <a:schemeClr val="accent2">
                  <a:lumMod val="75000"/>
                </a:schemeClr>
              </a:solidFill>
            </a:endParaRPr>
          </a:p>
        </p:txBody>
      </p:sp>
      <p:sp>
        <p:nvSpPr>
          <p:cNvPr id="3" name="Espace réservé du contenu 2"/>
          <p:cNvSpPr>
            <a:spLocks noGrp="1"/>
          </p:cNvSpPr>
          <p:nvPr>
            <p:ph idx="1"/>
          </p:nvPr>
        </p:nvSpPr>
        <p:spPr>
          <a:xfrm>
            <a:off x="0" y="1196752"/>
            <a:ext cx="12192000" cy="3888432"/>
          </a:xfrm>
        </p:spPr>
        <p:txBody>
          <a:bodyPr>
            <a:normAutofit lnSpcReduction="10000"/>
          </a:bodyPr>
          <a:lstStyle/>
          <a:p>
            <a:pPr lvl="4">
              <a:buFont typeface="Arial" panose="020B0604020202020204" pitchFamily="34" charset="0"/>
              <a:buChar char="•"/>
            </a:pPr>
            <a:r>
              <a:rPr lang="fr-FR" sz="2000" dirty="0">
                <a:solidFill>
                  <a:schemeClr val="bg2">
                    <a:lumMod val="25000"/>
                  </a:schemeClr>
                </a:solidFill>
              </a:rPr>
              <a:t>Certaines solutions numériques susceptibles de remplacer le recours à l’aide humaine, mais surtout </a:t>
            </a:r>
            <a:r>
              <a:rPr lang="fr-FR" sz="2000" dirty="0" smtClean="0">
                <a:solidFill>
                  <a:schemeClr val="bg2">
                    <a:lumMod val="25000"/>
                  </a:schemeClr>
                </a:solidFill>
              </a:rPr>
              <a:t>pertinence </a:t>
            </a:r>
            <a:r>
              <a:rPr lang="fr-FR" sz="2000" dirty="0">
                <a:solidFill>
                  <a:schemeClr val="bg2">
                    <a:lumMod val="25000"/>
                  </a:schemeClr>
                </a:solidFill>
              </a:rPr>
              <a:t>de </a:t>
            </a:r>
            <a:r>
              <a:rPr lang="fr-FR" sz="2000" dirty="0">
                <a:solidFill>
                  <a:schemeClr val="accent2">
                    <a:lumMod val="75000"/>
                  </a:schemeClr>
                </a:solidFill>
              </a:rPr>
              <a:t>solutions combinant aides humaines et technologies</a:t>
            </a:r>
          </a:p>
          <a:p>
            <a:pPr lvl="4">
              <a:buFont typeface="Arial" panose="020B0604020202020204" pitchFamily="34" charset="0"/>
              <a:buChar char="•"/>
            </a:pPr>
            <a:endParaRPr lang="fr-FR" sz="2000" dirty="0" smtClean="0">
              <a:solidFill>
                <a:schemeClr val="bg2">
                  <a:lumMod val="25000"/>
                </a:schemeClr>
              </a:solidFill>
            </a:endParaRPr>
          </a:p>
          <a:p>
            <a:pPr lvl="4">
              <a:buFont typeface="Arial" panose="020B0604020202020204" pitchFamily="34" charset="0"/>
              <a:buChar char="•"/>
            </a:pPr>
            <a:r>
              <a:rPr lang="fr-FR" sz="2000" dirty="0" smtClean="0">
                <a:solidFill>
                  <a:schemeClr val="bg2">
                    <a:lumMod val="25000"/>
                  </a:schemeClr>
                </a:solidFill>
              </a:rPr>
              <a:t>Développement </a:t>
            </a:r>
            <a:r>
              <a:rPr lang="fr-FR" sz="2000" dirty="0">
                <a:solidFill>
                  <a:schemeClr val="bg2">
                    <a:lumMod val="25000"/>
                  </a:schemeClr>
                </a:solidFill>
              </a:rPr>
              <a:t>de </a:t>
            </a:r>
            <a:r>
              <a:rPr lang="fr-FR" sz="2000" dirty="0">
                <a:solidFill>
                  <a:schemeClr val="accent2">
                    <a:lumMod val="75000"/>
                  </a:schemeClr>
                </a:solidFill>
              </a:rPr>
              <a:t>plates-formes numériques </a:t>
            </a:r>
            <a:r>
              <a:rPr lang="fr-FR" sz="2000" dirty="0" smtClean="0">
                <a:solidFill>
                  <a:schemeClr val="bg2">
                    <a:lumMod val="25000"/>
                  </a:schemeClr>
                </a:solidFill>
              </a:rPr>
              <a:t>:</a:t>
            </a:r>
          </a:p>
          <a:p>
            <a:pPr lvl="5">
              <a:buFont typeface="Arial" panose="020B0604020202020204" pitchFamily="34" charset="0"/>
              <a:buChar char="•"/>
            </a:pPr>
            <a:r>
              <a:rPr lang="fr-FR" sz="1800" dirty="0" smtClean="0">
                <a:solidFill>
                  <a:schemeClr val="bg2">
                    <a:lumMod val="25000"/>
                  </a:schemeClr>
                </a:solidFill>
              </a:rPr>
              <a:t>ciblant les </a:t>
            </a:r>
            <a:r>
              <a:rPr lang="fr-FR" sz="1800" dirty="0">
                <a:solidFill>
                  <a:schemeClr val="bg2">
                    <a:lumMod val="25000"/>
                  </a:schemeClr>
                </a:solidFill>
              </a:rPr>
              <a:t>utilisateurs/acheteurs de services </a:t>
            </a:r>
            <a:endParaRPr lang="fr-FR" sz="1800" dirty="0" smtClean="0">
              <a:solidFill>
                <a:schemeClr val="bg2">
                  <a:lumMod val="25000"/>
                </a:schemeClr>
              </a:solidFill>
            </a:endParaRPr>
          </a:p>
          <a:p>
            <a:pPr lvl="5">
              <a:buFont typeface="Arial" panose="020B0604020202020204" pitchFamily="34" charset="0"/>
              <a:buChar char="•"/>
            </a:pPr>
            <a:r>
              <a:rPr lang="fr-FR" sz="1800" dirty="0" smtClean="0">
                <a:solidFill>
                  <a:schemeClr val="bg2">
                    <a:lumMod val="25000"/>
                  </a:schemeClr>
                </a:solidFill>
              </a:rPr>
              <a:t>avec </a:t>
            </a:r>
            <a:r>
              <a:rPr lang="fr-FR" sz="1800" dirty="0">
                <a:solidFill>
                  <a:schemeClr val="bg2">
                    <a:lumMod val="25000"/>
                  </a:schemeClr>
                </a:solidFill>
              </a:rPr>
              <a:t>différentes fonctionnalités/usages : </a:t>
            </a:r>
            <a:endParaRPr lang="fr-FR" sz="1800" dirty="0" smtClean="0">
              <a:solidFill>
                <a:schemeClr val="bg2">
                  <a:lumMod val="25000"/>
                </a:schemeClr>
              </a:solidFill>
            </a:endParaRPr>
          </a:p>
          <a:p>
            <a:pPr lvl="6">
              <a:buFont typeface="Arial" panose="020B0604020202020204" pitchFamily="34" charset="0"/>
              <a:buChar char="•"/>
            </a:pPr>
            <a:r>
              <a:rPr lang="fr-FR" sz="1800" dirty="0" smtClean="0">
                <a:solidFill>
                  <a:schemeClr val="bg2">
                    <a:lumMod val="25000"/>
                  </a:schemeClr>
                </a:solidFill>
              </a:rPr>
              <a:t>information </a:t>
            </a:r>
            <a:r>
              <a:rPr lang="fr-FR" sz="1800" dirty="0">
                <a:solidFill>
                  <a:schemeClr val="bg2">
                    <a:lumMod val="25000"/>
                  </a:schemeClr>
                </a:solidFill>
              </a:rPr>
              <a:t>sur les services, </a:t>
            </a:r>
            <a:r>
              <a:rPr lang="fr-FR" sz="1800" dirty="0" smtClean="0">
                <a:solidFill>
                  <a:schemeClr val="bg2">
                    <a:lumMod val="25000"/>
                  </a:schemeClr>
                </a:solidFill>
              </a:rPr>
              <a:t>les prestataires, </a:t>
            </a:r>
            <a:r>
              <a:rPr lang="fr-FR" sz="1800" dirty="0">
                <a:solidFill>
                  <a:schemeClr val="bg2">
                    <a:lumMod val="25000"/>
                  </a:schemeClr>
                </a:solidFill>
              </a:rPr>
              <a:t>les tarifs, les aides </a:t>
            </a:r>
            <a:endParaRPr lang="fr-FR" sz="1800" dirty="0" smtClean="0">
              <a:solidFill>
                <a:schemeClr val="bg2">
                  <a:lumMod val="25000"/>
                </a:schemeClr>
              </a:solidFill>
            </a:endParaRPr>
          </a:p>
          <a:p>
            <a:pPr lvl="6">
              <a:buFont typeface="Arial" panose="020B0604020202020204" pitchFamily="34" charset="0"/>
              <a:buChar char="•"/>
            </a:pPr>
            <a:r>
              <a:rPr lang="fr-FR" sz="1800" dirty="0" smtClean="0">
                <a:solidFill>
                  <a:schemeClr val="bg2">
                    <a:lumMod val="25000"/>
                  </a:schemeClr>
                </a:solidFill>
              </a:rPr>
              <a:t>mise </a:t>
            </a:r>
            <a:r>
              <a:rPr lang="fr-FR" sz="1800" dirty="0">
                <a:solidFill>
                  <a:schemeClr val="bg2">
                    <a:lumMod val="25000"/>
                  </a:schemeClr>
                </a:solidFill>
              </a:rPr>
              <a:t>relation d’un besoin et d’une offre </a:t>
            </a:r>
            <a:r>
              <a:rPr lang="fr-FR" sz="1800" dirty="0" smtClean="0">
                <a:solidFill>
                  <a:schemeClr val="bg2">
                    <a:lumMod val="25000"/>
                  </a:schemeClr>
                </a:solidFill>
              </a:rPr>
              <a:t> </a:t>
            </a:r>
          </a:p>
          <a:p>
            <a:pPr lvl="6">
              <a:buFont typeface="Arial" panose="020B0604020202020204" pitchFamily="34" charset="0"/>
              <a:buChar char="•"/>
            </a:pPr>
            <a:r>
              <a:rPr lang="fr-FR" sz="1800" dirty="0" smtClean="0">
                <a:solidFill>
                  <a:schemeClr val="bg2">
                    <a:lumMod val="25000"/>
                  </a:schemeClr>
                </a:solidFill>
              </a:rPr>
              <a:t>achat </a:t>
            </a:r>
            <a:r>
              <a:rPr lang="fr-FR" sz="1800" dirty="0">
                <a:solidFill>
                  <a:schemeClr val="bg2">
                    <a:lumMod val="25000"/>
                  </a:schemeClr>
                </a:solidFill>
              </a:rPr>
              <a:t>de </a:t>
            </a:r>
            <a:r>
              <a:rPr lang="fr-FR" sz="1800" dirty="0" smtClean="0">
                <a:solidFill>
                  <a:schemeClr val="bg2">
                    <a:lumMod val="25000"/>
                  </a:schemeClr>
                </a:solidFill>
              </a:rPr>
              <a:t>services</a:t>
            </a:r>
            <a:endParaRPr lang="fr-FR" sz="1800" dirty="0">
              <a:solidFill>
                <a:schemeClr val="bg2">
                  <a:lumMod val="25000"/>
                </a:schemeClr>
              </a:solidFill>
            </a:endParaRPr>
          </a:p>
          <a:p>
            <a:pPr lvl="4">
              <a:buFont typeface="Arial" panose="020B0604020202020204" pitchFamily="34" charset="0"/>
              <a:buChar char="•"/>
            </a:pPr>
            <a:endParaRPr lang="fr-FR" sz="2000" dirty="0" smtClean="0">
              <a:solidFill>
                <a:schemeClr val="bg2">
                  <a:lumMod val="25000"/>
                </a:schemeClr>
              </a:solidFill>
            </a:endParaRPr>
          </a:p>
          <a:p>
            <a:pPr lvl="4">
              <a:buFont typeface="Arial" panose="020B0604020202020204" pitchFamily="34" charset="0"/>
              <a:buChar char="•"/>
            </a:pPr>
            <a:r>
              <a:rPr lang="fr-FR" sz="2000" dirty="0" smtClean="0">
                <a:solidFill>
                  <a:schemeClr val="bg2">
                    <a:lumMod val="25000"/>
                  </a:schemeClr>
                </a:solidFill>
              </a:rPr>
              <a:t>Prise en compte du développement des plates-formes </a:t>
            </a:r>
            <a:r>
              <a:rPr lang="fr-FR" sz="2000" dirty="0">
                <a:solidFill>
                  <a:schemeClr val="bg2">
                    <a:lumMod val="25000"/>
                  </a:schemeClr>
                </a:solidFill>
              </a:rPr>
              <a:t>collaboratives mettant en relation des demandes et des offres dans la perspective d’</a:t>
            </a:r>
            <a:r>
              <a:rPr lang="fr-FR" sz="2000" dirty="0">
                <a:solidFill>
                  <a:schemeClr val="accent2">
                    <a:lumMod val="75000"/>
                  </a:schemeClr>
                </a:solidFill>
              </a:rPr>
              <a:t>échanges de service </a:t>
            </a:r>
            <a:r>
              <a:rPr lang="fr-FR" sz="2000" dirty="0" smtClean="0">
                <a:solidFill>
                  <a:schemeClr val="accent2">
                    <a:lumMod val="75000"/>
                  </a:schemeClr>
                </a:solidFill>
              </a:rPr>
              <a:t>sans </a:t>
            </a:r>
            <a:r>
              <a:rPr lang="fr-FR" sz="2000" dirty="0">
                <a:solidFill>
                  <a:schemeClr val="accent2">
                    <a:lumMod val="75000"/>
                  </a:schemeClr>
                </a:solidFill>
              </a:rPr>
              <a:t>transaction </a:t>
            </a:r>
            <a:r>
              <a:rPr lang="fr-FR" sz="2000" dirty="0" smtClean="0">
                <a:solidFill>
                  <a:schemeClr val="accent2">
                    <a:lumMod val="75000"/>
                  </a:schemeClr>
                </a:solidFill>
              </a:rPr>
              <a:t>monétaire</a:t>
            </a:r>
            <a:endParaRPr lang="fr-FR" sz="2000" dirty="0">
              <a:solidFill>
                <a:schemeClr val="accent2">
                  <a:lumMod val="75000"/>
                </a:schemeClr>
              </a:solidFill>
            </a:endParaRPr>
          </a:p>
        </p:txBody>
      </p:sp>
      <p:pic>
        <p:nvPicPr>
          <p:cNvPr id="7" name="Image 6"/>
          <p:cNvPicPr>
            <a:picLocks noChangeAspect="1"/>
          </p:cNvPicPr>
          <p:nvPr/>
        </p:nvPicPr>
        <p:blipFill>
          <a:blip r:embed="rId2"/>
          <a:stretch>
            <a:fillRect/>
          </a:stretch>
        </p:blipFill>
        <p:spPr>
          <a:xfrm>
            <a:off x="143339" y="5517235"/>
            <a:ext cx="5316173" cy="1170533"/>
          </a:xfrm>
          <a:prstGeom prst="rect">
            <a:avLst/>
          </a:prstGeom>
        </p:spPr>
      </p:pic>
    </p:spTree>
    <p:extLst>
      <p:ext uri="{BB962C8B-B14F-4D97-AF65-F5344CB8AC3E}">
        <p14:creationId xmlns:p14="http://schemas.microsoft.com/office/powerpoint/2010/main" val="2457314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123" y="263047"/>
            <a:ext cx="10276353" cy="1248845"/>
          </a:xfrm>
        </p:spPr>
        <p:txBody>
          <a:bodyPr>
            <a:normAutofit fontScale="90000"/>
          </a:bodyPr>
          <a:lstStyle/>
          <a:p>
            <a:pPr algn="ctr">
              <a:lnSpc>
                <a:spcPct val="100000"/>
              </a:lnSpc>
            </a:pPr>
            <a:r>
              <a:rPr lang="fr-FR" sz="4000" b="1" dirty="0" smtClean="0">
                <a:solidFill>
                  <a:schemeClr val="accent1"/>
                </a:solidFill>
              </a:rPr>
              <a:t>Services à la Personne : </a:t>
            </a:r>
            <a:br>
              <a:rPr lang="fr-FR" sz="4000" b="1" dirty="0" smtClean="0">
                <a:solidFill>
                  <a:schemeClr val="accent1"/>
                </a:solidFill>
              </a:rPr>
            </a:br>
            <a:r>
              <a:rPr lang="fr-FR" sz="4000" b="1" dirty="0" smtClean="0">
                <a:solidFill>
                  <a:schemeClr val="accent1"/>
                </a:solidFill>
              </a:rPr>
              <a:t>Quelles potentialités d’emplois et de services innovants ?</a:t>
            </a:r>
            <a:endParaRPr lang="fr-FR" sz="4000" b="1" dirty="0">
              <a:solidFill>
                <a:schemeClr val="accent1"/>
              </a:solidFill>
            </a:endParaRPr>
          </a:p>
        </p:txBody>
      </p:sp>
      <p:sp>
        <p:nvSpPr>
          <p:cNvPr id="3" name="Espace réservé du contenu 2"/>
          <p:cNvSpPr>
            <a:spLocks noGrp="1"/>
          </p:cNvSpPr>
          <p:nvPr>
            <p:ph idx="1"/>
          </p:nvPr>
        </p:nvSpPr>
        <p:spPr>
          <a:xfrm>
            <a:off x="388309" y="1866379"/>
            <a:ext cx="11586575" cy="3845491"/>
          </a:xfrm>
        </p:spPr>
        <p:txBody>
          <a:bodyPr>
            <a:normAutofit/>
          </a:bodyPr>
          <a:lstStyle/>
          <a:p>
            <a:pPr marL="0" indent="0" algn="ctr">
              <a:spcBef>
                <a:spcPts val="1800"/>
              </a:spcBef>
              <a:buNone/>
            </a:pPr>
            <a:r>
              <a:rPr lang="fr-FR" sz="3400" b="1" cap="all" dirty="0" smtClean="0"/>
              <a:t>Échanges </a:t>
            </a:r>
            <a:r>
              <a:rPr lang="fr-FR" sz="3400" b="1" dirty="0" smtClean="0"/>
              <a:t>avec des représentants du secteur </a:t>
            </a:r>
          </a:p>
          <a:p>
            <a:pPr marL="540000" indent="-180000">
              <a:spcBef>
                <a:spcPts val="2400"/>
              </a:spcBef>
              <a:buFont typeface="Wingdings" panose="05000000000000000000" pitchFamily="2" charset="2"/>
              <a:buChar char="§"/>
            </a:pPr>
            <a:r>
              <a:rPr lang="fr-FR" sz="3200" b="1" dirty="0" smtClean="0"/>
              <a:t> </a:t>
            </a:r>
            <a:r>
              <a:rPr lang="fr-FR" sz="3200" b="1" dirty="0" smtClean="0"/>
              <a:t>FEPEM : </a:t>
            </a:r>
            <a:r>
              <a:rPr lang="fr-FR" sz="3200" dirty="0" smtClean="0"/>
              <a:t>Cyril DUFOUR, Responsable </a:t>
            </a:r>
            <a:r>
              <a:rPr lang="fr-FR" sz="3200" dirty="0" err="1" smtClean="0"/>
              <a:t>Interrégion</a:t>
            </a:r>
            <a:r>
              <a:rPr lang="fr-FR" sz="3200" dirty="0" smtClean="0"/>
              <a:t> Nord</a:t>
            </a:r>
          </a:p>
          <a:p>
            <a:pPr marL="540000" indent="-180000">
              <a:spcBef>
                <a:spcPts val="1800"/>
              </a:spcBef>
              <a:buFont typeface="Wingdings" panose="05000000000000000000" pitchFamily="2" charset="2"/>
              <a:buChar char="§"/>
            </a:pPr>
            <a:r>
              <a:rPr lang="fr-FR" sz="3200" b="1" dirty="0" smtClean="0"/>
              <a:t> Par la </a:t>
            </a:r>
            <a:r>
              <a:rPr lang="fr-FR" sz="3200" b="1" dirty="0" smtClean="0"/>
              <a:t>Main : </a:t>
            </a:r>
            <a:r>
              <a:rPr lang="fr-FR" sz="3200" dirty="0" smtClean="0"/>
              <a:t>Carole DEWITTE, Directrice</a:t>
            </a:r>
          </a:p>
          <a:p>
            <a:pPr marL="540000" indent="-180000">
              <a:spcBef>
                <a:spcPts val="1800"/>
              </a:spcBef>
              <a:buFont typeface="Wingdings" panose="05000000000000000000" pitchFamily="2" charset="2"/>
              <a:buChar char="§"/>
            </a:pPr>
            <a:r>
              <a:rPr lang="fr-FR" sz="3200" b="1" dirty="0" smtClean="0"/>
              <a:t> Force </a:t>
            </a:r>
            <a:r>
              <a:rPr lang="fr-FR" sz="3200" b="1" dirty="0" smtClean="0"/>
              <a:t>Ouvrière : </a:t>
            </a:r>
            <a:r>
              <a:rPr lang="fr-FR" sz="3200" dirty="0" smtClean="0"/>
              <a:t>David LEGRAND, Responsable de l’action sociale</a:t>
            </a:r>
          </a:p>
          <a:p>
            <a:pPr marL="540000" indent="-180000">
              <a:spcBef>
                <a:spcPts val="1800"/>
              </a:spcBef>
              <a:buFont typeface="Wingdings" panose="05000000000000000000" pitchFamily="2" charset="2"/>
              <a:buChar char="§"/>
            </a:pPr>
            <a:r>
              <a:rPr lang="fr-FR" sz="3200" b="1" dirty="0" smtClean="0"/>
              <a:t> </a:t>
            </a:r>
            <a:r>
              <a:rPr lang="fr-FR" sz="3200" b="1" dirty="0" smtClean="0"/>
              <a:t>FESP : </a:t>
            </a:r>
            <a:r>
              <a:rPr lang="fr-FR" sz="3200" dirty="0" smtClean="0"/>
              <a:t>Arnold FAUQUETE, Délégué régional Hauts-de-France</a:t>
            </a:r>
            <a:endParaRPr lang="fr-FR" sz="3200" dirty="0"/>
          </a:p>
          <a:p>
            <a:endParaRPr lang="fr-FR" dirty="0" smtClean="0"/>
          </a:p>
          <a:p>
            <a:endParaRPr lang="fr-FR" dirty="0"/>
          </a:p>
          <a:p>
            <a:endParaRPr lang="fr-FR" b="1" dirty="0" smtClean="0"/>
          </a:p>
          <a:p>
            <a:pPr marL="0" indent="0">
              <a:buNone/>
            </a:pPr>
            <a:endParaRPr lang="fr-FR" dirty="0"/>
          </a:p>
        </p:txBody>
      </p:sp>
    </p:spTree>
    <p:extLst>
      <p:ext uri="{BB962C8B-B14F-4D97-AF65-F5344CB8AC3E}">
        <p14:creationId xmlns:p14="http://schemas.microsoft.com/office/powerpoint/2010/main" val="3973214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411" y="263049"/>
            <a:ext cx="11348581" cy="1340285"/>
          </a:xfrm>
        </p:spPr>
        <p:txBody>
          <a:bodyPr>
            <a:noAutofit/>
          </a:bodyPr>
          <a:lstStyle/>
          <a:p>
            <a:pPr algn="ctr">
              <a:lnSpc>
                <a:spcPct val="100000"/>
              </a:lnSpc>
            </a:pPr>
            <a:r>
              <a:rPr lang="fr-FR" sz="3200" b="1" dirty="0" smtClean="0">
                <a:solidFill>
                  <a:schemeClr val="accent1"/>
                </a:solidFill>
              </a:rPr>
              <a:t>Adaptation de la société au vieillissement et </a:t>
            </a:r>
            <a:r>
              <a:rPr lang="fr-FR" sz="3200" b="1" dirty="0" err="1" smtClean="0">
                <a:solidFill>
                  <a:schemeClr val="accent1"/>
                </a:solidFill>
              </a:rPr>
              <a:t>Silver</a:t>
            </a:r>
            <a:r>
              <a:rPr lang="fr-FR" sz="3200" b="1" dirty="0" smtClean="0">
                <a:solidFill>
                  <a:schemeClr val="accent1"/>
                </a:solidFill>
              </a:rPr>
              <a:t> Economie : </a:t>
            </a:r>
            <a:br>
              <a:rPr lang="fr-FR" sz="3200" b="1" dirty="0" smtClean="0">
                <a:solidFill>
                  <a:schemeClr val="accent1"/>
                </a:solidFill>
              </a:rPr>
            </a:br>
            <a:r>
              <a:rPr lang="fr-FR" sz="3200" b="1" dirty="0" smtClean="0">
                <a:solidFill>
                  <a:schemeClr val="accent1"/>
                </a:solidFill>
              </a:rPr>
              <a:t>Quelles potentialités d’innovations sociales et numériques </a:t>
            </a:r>
            <a:br>
              <a:rPr lang="fr-FR" sz="3200" b="1" dirty="0" smtClean="0">
                <a:solidFill>
                  <a:schemeClr val="accent1"/>
                </a:solidFill>
              </a:rPr>
            </a:br>
            <a:r>
              <a:rPr lang="fr-FR" sz="3200" b="1" dirty="0" smtClean="0">
                <a:solidFill>
                  <a:schemeClr val="accent1"/>
                </a:solidFill>
              </a:rPr>
              <a:t>pour les Services à la Personnes ? </a:t>
            </a:r>
            <a:endParaRPr lang="fr-FR" sz="3200" b="1" dirty="0">
              <a:solidFill>
                <a:schemeClr val="accent1"/>
              </a:solidFill>
            </a:endParaRPr>
          </a:p>
        </p:txBody>
      </p:sp>
      <p:sp>
        <p:nvSpPr>
          <p:cNvPr id="3" name="Espace réservé du contenu 2"/>
          <p:cNvSpPr>
            <a:spLocks noGrp="1"/>
          </p:cNvSpPr>
          <p:nvPr>
            <p:ph idx="1"/>
          </p:nvPr>
        </p:nvSpPr>
        <p:spPr>
          <a:xfrm>
            <a:off x="1122331" y="2016690"/>
            <a:ext cx="10376561" cy="3770335"/>
          </a:xfrm>
        </p:spPr>
        <p:txBody>
          <a:bodyPr>
            <a:normAutofit/>
          </a:bodyPr>
          <a:lstStyle/>
          <a:p>
            <a:endParaRPr lang="fr-FR" dirty="0" smtClean="0"/>
          </a:p>
          <a:p>
            <a:pPr marL="0" indent="0" algn="ctr">
              <a:lnSpc>
                <a:spcPct val="120000"/>
              </a:lnSpc>
              <a:spcBef>
                <a:spcPts val="0"/>
              </a:spcBef>
              <a:spcAft>
                <a:spcPts val="0"/>
              </a:spcAft>
              <a:buNone/>
            </a:pPr>
            <a:r>
              <a:rPr lang="fr-FR" sz="4300" b="1" dirty="0" smtClean="0"/>
              <a:t>Geneviève MANNARINO</a:t>
            </a:r>
            <a:endParaRPr lang="fr-FR" sz="4300" b="1" cap="all" dirty="0"/>
          </a:p>
          <a:p>
            <a:pPr marL="0" indent="0" algn="ctr">
              <a:lnSpc>
                <a:spcPct val="120000"/>
              </a:lnSpc>
              <a:spcBef>
                <a:spcPts val="1800"/>
              </a:spcBef>
              <a:spcAft>
                <a:spcPts val="0"/>
              </a:spcAft>
              <a:buNone/>
            </a:pPr>
            <a:r>
              <a:rPr lang="fr-FR" sz="3500" dirty="0" smtClean="0"/>
              <a:t>Vice-Présidente chargée de l’Autonomie</a:t>
            </a:r>
          </a:p>
          <a:p>
            <a:pPr marL="0" indent="0" algn="ctr">
              <a:lnSpc>
                <a:spcPct val="100000"/>
              </a:lnSpc>
              <a:spcBef>
                <a:spcPts val="0"/>
              </a:spcBef>
              <a:spcAft>
                <a:spcPts val="0"/>
              </a:spcAft>
              <a:buNone/>
            </a:pPr>
            <a:endParaRPr lang="fr-FR" sz="4100" b="1" dirty="0" smtClean="0"/>
          </a:p>
          <a:p>
            <a:pPr marL="0" indent="0" algn="ctr">
              <a:lnSpc>
                <a:spcPct val="120000"/>
              </a:lnSpc>
              <a:spcBef>
                <a:spcPts val="0"/>
              </a:spcBef>
              <a:spcAft>
                <a:spcPts val="0"/>
              </a:spcAft>
              <a:buNone/>
            </a:pPr>
            <a:r>
              <a:rPr lang="fr-FR" sz="4400" b="1" cap="all" dirty="0" smtClean="0"/>
              <a:t>Conseil départemental du Nord</a:t>
            </a:r>
            <a:endParaRPr lang="fr-FR" sz="4400" b="1" cap="all" dirty="0"/>
          </a:p>
          <a:p>
            <a:endParaRPr lang="fr-FR" dirty="0" smtClean="0"/>
          </a:p>
          <a:p>
            <a:endParaRPr lang="fr-FR" dirty="0"/>
          </a:p>
          <a:p>
            <a:endParaRPr lang="fr-FR" dirty="0" smtClean="0"/>
          </a:p>
          <a:p>
            <a:pPr marL="0" indent="0">
              <a:buNone/>
            </a:pPr>
            <a:endParaRPr lang="fr-FR" dirty="0"/>
          </a:p>
        </p:txBody>
      </p:sp>
    </p:spTree>
    <p:extLst>
      <p:ext uri="{BB962C8B-B14F-4D97-AF65-F5344CB8AC3E}">
        <p14:creationId xmlns:p14="http://schemas.microsoft.com/office/powerpoint/2010/main" val="31782030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411" y="263049"/>
            <a:ext cx="11348581" cy="1340285"/>
          </a:xfrm>
        </p:spPr>
        <p:txBody>
          <a:bodyPr>
            <a:noAutofit/>
          </a:bodyPr>
          <a:lstStyle/>
          <a:p>
            <a:pPr algn="ctr">
              <a:lnSpc>
                <a:spcPct val="100000"/>
              </a:lnSpc>
            </a:pPr>
            <a:r>
              <a:rPr lang="fr-FR" sz="3200" b="1" dirty="0" smtClean="0">
                <a:solidFill>
                  <a:schemeClr val="accent1"/>
                </a:solidFill>
              </a:rPr>
              <a:t>Adaptation de la société au vieillissement et </a:t>
            </a:r>
            <a:r>
              <a:rPr lang="fr-FR" sz="3200" b="1" dirty="0" err="1" smtClean="0">
                <a:solidFill>
                  <a:schemeClr val="accent1"/>
                </a:solidFill>
              </a:rPr>
              <a:t>Silver</a:t>
            </a:r>
            <a:r>
              <a:rPr lang="fr-FR" sz="3200" b="1" dirty="0" smtClean="0">
                <a:solidFill>
                  <a:schemeClr val="accent1"/>
                </a:solidFill>
              </a:rPr>
              <a:t> Economie : </a:t>
            </a:r>
            <a:br>
              <a:rPr lang="fr-FR" sz="3200" b="1" dirty="0" smtClean="0">
                <a:solidFill>
                  <a:schemeClr val="accent1"/>
                </a:solidFill>
              </a:rPr>
            </a:br>
            <a:r>
              <a:rPr lang="fr-FR" sz="3200" b="1" dirty="0" smtClean="0">
                <a:solidFill>
                  <a:schemeClr val="accent1"/>
                </a:solidFill>
              </a:rPr>
              <a:t>Quelles potentialités d’innovations sociales et numériques </a:t>
            </a:r>
            <a:br>
              <a:rPr lang="fr-FR" sz="3200" b="1" dirty="0" smtClean="0">
                <a:solidFill>
                  <a:schemeClr val="accent1"/>
                </a:solidFill>
              </a:rPr>
            </a:br>
            <a:r>
              <a:rPr lang="fr-FR" sz="3200" b="1" dirty="0" smtClean="0">
                <a:solidFill>
                  <a:schemeClr val="accent1"/>
                </a:solidFill>
              </a:rPr>
              <a:t>pour les Services à la Personnes ? </a:t>
            </a:r>
            <a:endParaRPr lang="fr-FR" sz="3200" b="1" dirty="0">
              <a:solidFill>
                <a:schemeClr val="accent1"/>
              </a:solidFill>
            </a:endParaRPr>
          </a:p>
        </p:txBody>
      </p:sp>
      <p:sp>
        <p:nvSpPr>
          <p:cNvPr id="3" name="Espace réservé du contenu 2"/>
          <p:cNvSpPr>
            <a:spLocks noGrp="1"/>
          </p:cNvSpPr>
          <p:nvPr>
            <p:ph idx="1"/>
          </p:nvPr>
        </p:nvSpPr>
        <p:spPr>
          <a:xfrm>
            <a:off x="1122331" y="2016690"/>
            <a:ext cx="10376561" cy="3770335"/>
          </a:xfrm>
        </p:spPr>
        <p:txBody>
          <a:bodyPr>
            <a:normAutofit fontScale="92500" lnSpcReduction="20000"/>
          </a:bodyPr>
          <a:lstStyle/>
          <a:p>
            <a:endParaRPr lang="fr-FR" dirty="0" smtClean="0"/>
          </a:p>
          <a:p>
            <a:pPr marL="0" indent="0" algn="ctr">
              <a:lnSpc>
                <a:spcPct val="120000"/>
              </a:lnSpc>
              <a:spcBef>
                <a:spcPts val="0"/>
              </a:spcBef>
              <a:spcAft>
                <a:spcPts val="0"/>
              </a:spcAft>
              <a:buNone/>
            </a:pPr>
            <a:r>
              <a:rPr lang="fr-FR" sz="4300" b="1" dirty="0" smtClean="0"/>
              <a:t>Guy VAUGEOIS</a:t>
            </a:r>
            <a:endParaRPr lang="fr-FR" sz="4300" b="1" cap="all" dirty="0"/>
          </a:p>
          <a:p>
            <a:pPr marL="0" indent="0" algn="ctr">
              <a:lnSpc>
                <a:spcPct val="120000"/>
              </a:lnSpc>
              <a:spcBef>
                <a:spcPts val="1800"/>
              </a:spcBef>
              <a:spcAft>
                <a:spcPts val="0"/>
              </a:spcAft>
              <a:buNone/>
            </a:pPr>
            <a:r>
              <a:rPr lang="fr-FR" sz="3500" dirty="0" smtClean="0"/>
              <a:t>Responsable du pôle développement SAP</a:t>
            </a:r>
          </a:p>
          <a:p>
            <a:pPr marL="0" indent="0" algn="ctr">
              <a:lnSpc>
                <a:spcPct val="110000"/>
              </a:lnSpc>
              <a:spcBef>
                <a:spcPts val="0"/>
              </a:spcBef>
              <a:spcAft>
                <a:spcPts val="0"/>
              </a:spcAft>
              <a:buNone/>
            </a:pPr>
            <a:r>
              <a:rPr lang="fr-FR" sz="3500" dirty="0" smtClean="0"/>
              <a:t>Direction Générale des entreprises</a:t>
            </a:r>
          </a:p>
          <a:p>
            <a:pPr marL="0" indent="0" algn="ctr">
              <a:lnSpc>
                <a:spcPct val="110000"/>
              </a:lnSpc>
              <a:spcBef>
                <a:spcPts val="0"/>
              </a:spcBef>
              <a:spcAft>
                <a:spcPts val="0"/>
              </a:spcAft>
              <a:buNone/>
            </a:pPr>
            <a:r>
              <a:rPr lang="fr-FR" sz="3500" dirty="0" smtClean="0"/>
              <a:t>Mission des Services à la Personne</a:t>
            </a:r>
          </a:p>
          <a:p>
            <a:pPr marL="0" indent="0" algn="ctr">
              <a:lnSpc>
                <a:spcPct val="100000"/>
              </a:lnSpc>
              <a:spcBef>
                <a:spcPts val="0"/>
              </a:spcBef>
              <a:spcAft>
                <a:spcPts val="0"/>
              </a:spcAft>
              <a:buNone/>
            </a:pPr>
            <a:endParaRPr lang="fr-FR" sz="4100" b="1" dirty="0" smtClean="0"/>
          </a:p>
          <a:p>
            <a:pPr marL="0" indent="0" algn="ctr">
              <a:lnSpc>
                <a:spcPct val="120000"/>
              </a:lnSpc>
              <a:spcBef>
                <a:spcPts val="0"/>
              </a:spcBef>
              <a:spcAft>
                <a:spcPts val="0"/>
              </a:spcAft>
              <a:buNone/>
            </a:pPr>
            <a:r>
              <a:rPr lang="fr-FR" sz="4400" b="1" cap="all" dirty="0" smtClean="0"/>
              <a:t>Ministère de l’</a:t>
            </a:r>
            <a:r>
              <a:rPr lang="fr-FR" sz="4400" b="1" cap="all" dirty="0"/>
              <a:t>é</a:t>
            </a:r>
            <a:r>
              <a:rPr lang="fr-FR" sz="4400" b="1" cap="all" dirty="0" smtClean="0"/>
              <a:t>conomie et des finances</a:t>
            </a:r>
            <a:endParaRPr lang="fr-FR" sz="4400" b="1" cap="all" dirty="0"/>
          </a:p>
          <a:p>
            <a:endParaRPr lang="fr-FR" dirty="0" smtClean="0"/>
          </a:p>
          <a:p>
            <a:endParaRPr lang="fr-FR" dirty="0"/>
          </a:p>
          <a:p>
            <a:endParaRPr lang="fr-FR" dirty="0" smtClean="0"/>
          </a:p>
          <a:p>
            <a:pPr marL="0" indent="0">
              <a:buNone/>
            </a:pPr>
            <a:endParaRPr lang="fr-FR" dirty="0"/>
          </a:p>
        </p:txBody>
      </p:sp>
    </p:spTree>
    <p:extLst>
      <p:ext uri="{BB962C8B-B14F-4D97-AF65-F5344CB8AC3E}">
        <p14:creationId xmlns:p14="http://schemas.microsoft.com/office/powerpoint/2010/main" val="5999362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411" y="263049"/>
            <a:ext cx="11348581" cy="1340285"/>
          </a:xfrm>
        </p:spPr>
        <p:txBody>
          <a:bodyPr>
            <a:noAutofit/>
          </a:bodyPr>
          <a:lstStyle/>
          <a:p>
            <a:pPr algn="ctr">
              <a:lnSpc>
                <a:spcPct val="100000"/>
              </a:lnSpc>
            </a:pPr>
            <a:r>
              <a:rPr lang="fr-FR" sz="3200" b="1" dirty="0" smtClean="0">
                <a:solidFill>
                  <a:schemeClr val="accent1"/>
                </a:solidFill>
              </a:rPr>
              <a:t>Adaptation de la société au vieillissement et </a:t>
            </a:r>
            <a:r>
              <a:rPr lang="fr-FR" sz="3200" b="1" dirty="0" err="1" smtClean="0">
                <a:solidFill>
                  <a:schemeClr val="accent1"/>
                </a:solidFill>
              </a:rPr>
              <a:t>Silver</a:t>
            </a:r>
            <a:r>
              <a:rPr lang="fr-FR" sz="3200" b="1" dirty="0" smtClean="0">
                <a:solidFill>
                  <a:schemeClr val="accent1"/>
                </a:solidFill>
              </a:rPr>
              <a:t> Economie : </a:t>
            </a:r>
            <a:br>
              <a:rPr lang="fr-FR" sz="3200" b="1" dirty="0" smtClean="0">
                <a:solidFill>
                  <a:schemeClr val="accent1"/>
                </a:solidFill>
              </a:rPr>
            </a:br>
            <a:r>
              <a:rPr lang="fr-FR" sz="3200" b="1" dirty="0" smtClean="0">
                <a:solidFill>
                  <a:schemeClr val="accent1"/>
                </a:solidFill>
              </a:rPr>
              <a:t>Quelles potentialités d’innovations sociales et numériques </a:t>
            </a:r>
            <a:br>
              <a:rPr lang="fr-FR" sz="3200" b="1" dirty="0" smtClean="0">
                <a:solidFill>
                  <a:schemeClr val="accent1"/>
                </a:solidFill>
              </a:rPr>
            </a:br>
            <a:r>
              <a:rPr lang="fr-FR" sz="3200" b="1" dirty="0" smtClean="0">
                <a:solidFill>
                  <a:schemeClr val="accent1"/>
                </a:solidFill>
              </a:rPr>
              <a:t>pour les Services à la Personnes ? </a:t>
            </a:r>
            <a:endParaRPr lang="fr-FR" sz="3200" b="1" dirty="0">
              <a:solidFill>
                <a:schemeClr val="accent1"/>
              </a:solidFill>
            </a:endParaRPr>
          </a:p>
        </p:txBody>
      </p:sp>
      <p:sp>
        <p:nvSpPr>
          <p:cNvPr id="3" name="Espace réservé du contenu 2"/>
          <p:cNvSpPr>
            <a:spLocks noGrp="1"/>
          </p:cNvSpPr>
          <p:nvPr>
            <p:ph idx="1"/>
          </p:nvPr>
        </p:nvSpPr>
        <p:spPr>
          <a:xfrm>
            <a:off x="1122331" y="2016690"/>
            <a:ext cx="10376561" cy="3770335"/>
          </a:xfrm>
        </p:spPr>
        <p:txBody>
          <a:bodyPr>
            <a:normAutofit fontScale="92500" lnSpcReduction="10000"/>
          </a:bodyPr>
          <a:lstStyle/>
          <a:p>
            <a:endParaRPr lang="fr-FR" dirty="0" smtClean="0"/>
          </a:p>
          <a:p>
            <a:pPr marL="0" indent="0" algn="ctr">
              <a:lnSpc>
                <a:spcPct val="120000"/>
              </a:lnSpc>
              <a:spcBef>
                <a:spcPts val="0"/>
              </a:spcBef>
              <a:spcAft>
                <a:spcPts val="0"/>
              </a:spcAft>
              <a:buNone/>
            </a:pPr>
            <a:r>
              <a:rPr lang="fr-FR" sz="4300" b="1" dirty="0" smtClean="0"/>
              <a:t>Olivier SUZANNE</a:t>
            </a:r>
            <a:endParaRPr lang="fr-FR" sz="4300" b="1" cap="all" dirty="0"/>
          </a:p>
          <a:p>
            <a:pPr marL="0" indent="0" algn="ctr">
              <a:lnSpc>
                <a:spcPct val="120000"/>
              </a:lnSpc>
              <a:spcBef>
                <a:spcPts val="1800"/>
              </a:spcBef>
              <a:spcAft>
                <a:spcPts val="0"/>
              </a:spcAft>
              <a:buNone/>
            </a:pPr>
            <a:r>
              <a:rPr lang="fr-FR" sz="3500" dirty="0" smtClean="0"/>
              <a:t>Directeur Adjoint</a:t>
            </a:r>
          </a:p>
          <a:p>
            <a:pPr marL="0" indent="0" algn="ctr">
              <a:lnSpc>
                <a:spcPct val="110000"/>
              </a:lnSpc>
              <a:spcBef>
                <a:spcPts val="0"/>
              </a:spcBef>
              <a:spcAft>
                <a:spcPts val="0"/>
              </a:spcAft>
              <a:buNone/>
            </a:pPr>
            <a:r>
              <a:rPr lang="fr-FR" sz="3500" dirty="0" smtClean="0"/>
              <a:t>Direction de la Santé et du Social</a:t>
            </a:r>
          </a:p>
          <a:p>
            <a:pPr marL="0" indent="0" algn="ctr">
              <a:lnSpc>
                <a:spcPct val="100000"/>
              </a:lnSpc>
              <a:spcBef>
                <a:spcPts val="0"/>
              </a:spcBef>
              <a:spcAft>
                <a:spcPts val="0"/>
              </a:spcAft>
              <a:buNone/>
            </a:pPr>
            <a:endParaRPr lang="fr-FR" sz="4100" b="1" dirty="0" smtClean="0"/>
          </a:p>
          <a:p>
            <a:pPr marL="0" indent="0" algn="ctr">
              <a:lnSpc>
                <a:spcPct val="120000"/>
              </a:lnSpc>
              <a:spcBef>
                <a:spcPts val="0"/>
              </a:spcBef>
              <a:spcAft>
                <a:spcPts val="0"/>
              </a:spcAft>
              <a:buNone/>
            </a:pPr>
            <a:r>
              <a:rPr lang="fr-FR" sz="4400" b="1" cap="all" dirty="0" smtClean="0"/>
              <a:t>CARSAT Nord-Picardie</a:t>
            </a:r>
            <a:endParaRPr lang="fr-FR" sz="4400" b="1" cap="all" dirty="0"/>
          </a:p>
          <a:p>
            <a:endParaRPr lang="fr-FR" dirty="0" smtClean="0"/>
          </a:p>
          <a:p>
            <a:endParaRPr lang="fr-FR" dirty="0"/>
          </a:p>
          <a:p>
            <a:endParaRPr lang="fr-FR" dirty="0" smtClean="0"/>
          </a:p>
          <a:p>
            <a:pPr marL="0"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50" y="5320867"/>
            <a:ext cx="1925551" cy="9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999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smtClean="0"/>
              <a:t>Les Risques Professionnels dans l’aide à domicile </a:t>
            </a:r>
            <a:br>
              <a:rPr lang="fr-FR" sz="4000" dirty="0" smtClean="0"/>
            </a:br>
            <a:endParaRPr lang="fr-FR" sz="4000"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2055263"/>
            <a:ext cx="7305503" cy="389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2356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smtClean="0"/>
              <a:t>Les Risques Professionnels dans l’aide à domicile </a:t>
            </a:r>
            <a:br>
              <a:rPr lang="fr-FR" sz="4000" dirty="0" smtClean="0"/>
            </a:br>
            <a:endParaRPr lang="fr-FR" sz="4000" dirty="0"/>
          </a:p>
        </p:txBody>
      </p:sp>
      <p:sp>
        <p:nvSpPr>
          <p:cNvPr id="3" name="Espace réservé du contenu 2"/>
          <p:cNvSpPr>
            <a:spLocks noGrp="1"/>
          </p:cNvSpPr>
          <p:nvPr>
            <p:ph idx="1"/>
          </p:nvPr>
        </p:nvSpPr>
        <p:spPr>
          <a:xfrm>
            <a:off x="1097282" y="1845736"/>
            <a:ext cx="10056495" cy="3931857"/>
          </a:xfrm>
        </p:spPr>
        <p:txBody>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1" t="1805" r="13825"/>
          <a:stretch/>
        </p:blipFill>
        <p:spPr bwMode="auto">
          <a:xfrm>
            <a:off x="2305051" y="1781175"/>
            <a:ext cx="672906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1897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srcRect/>
          <a:stretch>
            <a:fillRect/>
          </a:stretch>
        </p:blipFill>
        <p:spPr bwMode="auto">
          <a:xfrm>
            <a:off x="752473" y="2057400"/>
            <a:ext cx="6953249" cy="4222799"/>
          </a:xfrm>
          <a:prstGeom prst="rect">
            <a:avLst/>
          </a:prstGeom>
          <a:noFill/>
          <a:ln w="9525">
            <a:noFill/>
            <a:miter lim="800000"/>
            <a:headEnd/>
            <a:tailEnd/>
          </a:ln>
        </p:spPr>
      </p:pic>
      <p:sp>
        <p:nvSpPr>
          <p:cNvPr id="2" name="Titre 1"/>
          <p:cNvSpPr>
            <a:spLocks noGrp="1"/>
          </p:cNvSpPr>
          <p:nvPr>
            <p:ph type="title"/>
          </p:nvPr>
        </p:nvSpPr>
        <p:spPr>
          <a:xfrm>
            <a:off x="1125855" y="324705"/>
            <a:ext cx="10058400" cy="1450757"/>
          </a:xfrm>
        </p:spPr>
        <p:txBody>
          <a:bodyPr>
            <a:normAutofit/>
          </a:bodyPr>
          <a:lstStyle/>
          <a:p>
            <a:pPr algn="ctr"/>
            <a:r>
              <a:rPr lang="fr-FR" sz="4000" dirty="0"/>
              <a:t>Les Risques Professionnels dans l’aide à </a:t>
            </a:r>
            <a:r>
              <a:rPr lang="fr-FR" sz="4000" dirty="0" smtClean="0"/>
              <a:t>domicile</a:t>
            </a:r>
            <a:br>
              <a:rPr lang="fr-FR" sz="4000" dirty="0" smtClean="0"/>
            </a:br>
            <a:endParaRPr lang="fr-FR" sz="4000" dirty="0"/>
          </a:p>
        </p:txBody>
      </p:sp>
      <p:sp>
        <p:nvSpPr>
          <p:cNvPr id="3" name="Espace réservé du contenu 2"/>
          <p:cNvSpPr>
            <a:spLocks noGrp="1"/>
          </p:cNvSpPr>
          <p:nvPr>
            <p:ph idx="1"/>
          </p:nvPr>
        </p:nvSpPr>
        <p:spPr>
          <a:xfrm>
            <a:off x="1049657" y="2108718"/>
            <a:ext cx="10056495" cy="3931857"/>
          </a:xfrm>
        </p:spPr>
        <p:txBody>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a:p>
        </p:txBody>
      </p:sp>
    </p:spTree>
    <p:extLst>
      <p:ext uri="{BB962C8B-B14F-4D97-AF65-F5344CB8AC3E}">
        <p14:creationId xmlns:p14="http://schemas.microsoft.com/office/powerpoint/2010/main" val="38098558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855" y="324705"/>
            <a:ext cx="10058400" cy="1450757"/>
          </a:xfrm>
        </p:spPr>
        <p:txBody>
          <a:bodyPr>
            <a:normAutofit/>
          </a:bodyPr>
          <a:lstStyle/>
          <a:p>
            <a:pPr algn="ctr"/>
            <a:r>
              <a:rPr lang="fr-FR" sz="4000" dirty="0"/>
              <a:t>Les Risques Professionnels dans l’aide à </a:t>
            </a:r>
            <a:r>
              <a:rPr lang="fr-FR" sz="4000" dirty="0" smtClean="0"/>
              <a:t>domicile</a:t>
            </a:r>
            <a:br>
              <a:rPr lang="fr-FR" sz="4000" dirty="0" smtClean="0"/>
            </a:br>
            <a:endParaRPr lang="fr-FR" sz="4000" dirty="0"/>
          </a:p>
        </p:txBody>
      </p:sp>
      <p:sp>
        <p:nvSpPr>
          <p:cNvPr id="3" name="Espace réservé du contenu 2"/>
          <p:cNvSpPr>
            <a:spLocks noGrp="1"/>
          </p:cNvSpPr>
          <p:nvPr>
            <p:ph idx="1"/>
          </p:nvPr>
        </p:nvSpPr>
        <p:spPr>
          <a:xfrm>
            <a:off x="1106806" y="2106529"/>
            <a:ext cx="10056495" cy="3931857"/>
          </a:xfrm>
        </p:spPr>
        <p:txBody>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a:p>
        </p:txBody>
      </p:sp>
      <p:pic>
        <p:nvPicPr>
          <p:cNvPr id="6" name="Image 5"/>
          <p:cNvPicPr/>
          <p:nvPr/>
        </p:nvPicPr>
        <p:blipFill>
          <a:blip r:embed="rId2" cstate="print"/>
          <a:srcRect/>
          <a:stretch>
            <a:fillRect/>
          </a:stretch>
        </p:blipFill>
        <p:spPr bwMode="auto">
          <a:xfrm>
            <a:off x="628651" y="1847851"/>
            <a:ext cx="7172325" cy="4283546"/>
          </a:xfrm>
          <a:prstGeom prst="rect">
            <a:avLst/>
          </a:prstGeom>
          <a:noFill/>
          <a:ln w="9525">
            <a:noFill/>
            <a:miter lim="800000"/>
            <a:headEnd/>
            <a:tailEnd/>
          </a:ln>
        </p:spPr>
      </p:pic>
    </p:spTree>
    <p:extLst>
      <p:ext uri="{BB962C8B-B14F-4D97-AF65-F5344CB8AC3E}">
        <p14:creationId xmlns:p14="http://schemas.microsoft.com/office/powerpoint/2010/main" val="972069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BE" altLang="fr-FR" smtClean="0">
                <a:ea typeface="ＭＳ Ｐゴシック" pitchFamily="34" charset="-128"/>
              </a:rPr>
              <a:t>For Quality! - PARTENARIAT</a:t>
            </a:r>
          </a:p>
        </p:txBody>
      </p:sp>
      <p:sp>
        <p:nvSpPr>
          <p:cNvPr id="12291" name="Espace réservé du contenu 2"/>
          <p:cNvSpPr>
            <a:spLocks noGrp="1"/>
          </p:cNvSpPr>
          <p:nvPr>
            <p:ph idx="1"/>
          </p:nvPr>
        </p:nvSpPr>
        <p:spPr>
          <a:xfrm>
            <a:off x="719668" y="1412875"/>
            <a:ext cx="10752667" cy="4464050"/>
          </a:xfrm>
        </p:spPr>
        <p:txBody>
          <a:bodyPr/>
          <a:lstStyle/>
          <a:p>
            <a:pPr>
              <a:defRPr/>
            </a:pPr>
            <a:r>
              <a:rPr lang="fr-BE" altLang="fr-FR" dirty="0" smtClean="0">
                <a:ea typeface="ＭＳ Ｐゴシック" pitchFamily="34" charset="-128"/>
              </a:rPr>
              <a:t>Durée : </a:t>
            </a:r>
            <a:r>
              <a:rPr lang="fr-BE" altLang="fr-FR" b="1" dirty="0" smtClean="0">
                <a:ea typeface="ＭＳ Ｐゴシック" pitchFamily="34" charset="-128"/>
              </a:rPr>
              <a:t>18 mois</a:t>
            </a:r>
            <a:r>
              <a:rPr lang="fr-BE" altLang="fr-FR" dirty="0" smtClean="0">
                <a:ea typeface="ＭＳ Ｐゴシック" pitchFamily="34" charset="-128"/>
              </a:rPr>
              <a:t> (Nov. 2014 – Mai 2016)</a:t>
            </a:r>
            <a:endParaRPr lang="fr-BE" altLang="fr-FR" dirty="0" smtClean="0">
              <a:solidFill>
                <a:schemeClr val="tx1"/>
              </a:solidFill>
              <a:ea typeface="ＭＳ Ｐゴシック" pitchFamily="34" charset="-128"/>
            </a:endParaRPr>
          </a:p>
          <a:p>
            <a:pPr>
              <a:defRPr/>
            </a:pPr>
            <a:endParaRPr lang="fr-BE" altLang="fr-FR" dirty="0" smtClean="0">
              <a:ea typeface="ＭＳ Ｐゴシック" pitchFamily="34" charset="-128"/>
            </a:endParaRPr>
          </a:p>
          <a:p>
            <a:pPr>
              <a:defRPr/>
            </a:pPr>
            <a:r>
              <a:rPr lang="fr-BE" altLang="fr-FR" dirty="0" smtClean="0">
                <a:ea typeface="ＭＳ Ｐゴシック" pitchFamily="34" charset="-128"/>
              </a:rPr>
              <a:t>EU </a:t>
            </a:r>
            <a:r>
              <a:rPr lang="fr-BE" altLang="fr-FR" b="1" dirty="0" smtClean="0">
                <a:ea typeface="ＭＳ Ｐゴシック" pitchFamily="34" charset="-128"/>
              </a:rPr>
              <a:t>PROGRESS</a:t>
            </a:r>
            <a:r>
              <a:rPr lang="fr-BE" altLang="fr-FR" dirty="0" smtClean="0">
                <a:ea typeface="ＭＳ Ｐゴシック" pitchFamily="34" charset="-128"/>
              </a:rPr>
              <a:t> Programme</a:t>
            </a:r>
          </a:p>
          <a:p>
            <a:pPr>
              <a:defRPr/>
            </a:pPr>
            <a:endParaRPr lang="fr-BE" altLang="fr-FR" dirty="0" smtClean="0">
              <a:ea typeface="ＭＳ Ｐゴシック" pitchFamily="34" charset="-128"/>
            </a:endParaRPr>
          </a:p>
          <a:p>
            <a:pPr>
              <a:defRPr/>
            </a:pPr>
            <a:r>
              <a:rPr lang="fr-BE" altLang="fr-FR" b="1" dirty="0" smtClean="0">
                <a:ea typeface="ＭＳ Ｐゴシック" pitchFamily="34" charset="-128"/>
              </a:rPr>
              <a:t>Partenaires </a:t>
            </a:r>
            <a:r>
              <a:rPr lang="fr-BE" altLang="fr-FR" dirty="0" smtClean="0">
                <a:ea typeface="ＭＳ Ｐゴシック" pitchFamily="34" charset="-128"/>
              </a:rPr>
              <a:t>:</a:t>
            </a:r>
          </a:p>
          <a:p>
            <a:pPr marL="0" indent="0">
              <a:buFont typeface="Wingdings" pitchFamily="2" charset="2"/>
              <a:buNone/>
              <a:defRPr/>
            </a:pPr>
            <a:endParaRPr lang="fr-BE" altLang="fr-FR" dirty="0" smtClean="0">
              <a:ea typeface="ＭＳ Ｐゴシック" pitchFamily="34" charset="-128"/>
            </a:endParaRPr>
          </a:p>
        </p:txBody>
      </p:sp>
      <p:sp>
        <p:nvSpPr>
          <p:cNvPr id="8196"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eaLnBrk="1" hangingPunct="1">
              <a:spcBef>
                <a:spcPct val="0"/>
              </a:spcBef>
              <a:buClrTx/>
              <a:buFontTx/>
              <a:buNone/>
            </a:pPr>
            <a:fld id="{DD59929A-5234-4888-A413-CB569D0DF10A}" type="slidenum">
              <a:rPr lang="fr-FR" altLang="fr-FR" sz="1400" smtClean="0">
                <a:solidFill>
                  <a:srgbClr val="CA202B"/>
                </a:solidFill>
              </a:rPr>
              <a:pPr eaLnBrk="1" hangingPunct="1">
                <a:spcBef>
                  <a:spcPct val="0"/>
                </a:spcBef>
                <a:buClrTx/>
                <a:buFontTx/>
                <a:buNone/>
              </a:pPr>
              <a:t>8</a:t>
            </a:fld>
            <a:endParaRPr lang="fr-FR" altLang="fr-FR" sz="1400" smtClean="0">
              <a:solidFill>
                <a:srgbClr val="CA202B"/>
              </a:solidFill>
            </a:endParaRPr>
          </a:p>
        </p:txBody>
      </p:sp>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19" y="3284538"/>
            <a:ext cx="10703983"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18" y="4364041"/>
            <a:ext cx="10898716" cy="153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635" y="1809750"/>
            <a:ext cx="2512484" cy="12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50293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411" y="263049"/>
            <a:ext cx="11348581" cy="1340285"/>
          </a:xfrm>
        </p:spPr>
        <p:txBody>
          <a:bodyPr>
            <a:noAutofit/>
          </a:bodyPr>
          <a:lstStyle/>
          <a:p>
            <a:pPr algn="ctr">
              <a:lnSpc>
                <a:spcPct val="100000"/>
              </a:lnSpc>
            </a:pPr>
            <a:r>
              <a:rPr lang="fr-FR" sz="3200" b="1" dirty="0" smtClean="0">
                <a:solidFill>
                  <a:schemeClr val="accent1"/>
                </a:solidFill>
              </a:rPr>
              <a:t>Adaptation de la société au vieillissement et </a:t>
            </a:r>
            <a:r>
              <a:rPr lang="fr-FR" sz="3200" b="1" dirty="0" err="1" smtClean="0">
                <a:solidFill>
                  <a:schemeClr val="accent1"/>
                </a:solidFill>
              </a:rPr>
              <a:t>Silver</a:t>
            </a:r>
            <a:r>
              <a:rPr lang="fr-FR" sz="3200" b="1" dirty="0" smtClean="0">
                <a:solidFill>
                  <a:schemeClr val="accent1"/>
                </a:solidFill>
              </a:rPr>
              <a:t> Economie : </a:t>
            </a:r>
            <a:br>
              <a:rPr lang="fr-FR" sz="3200" b="1" dirty="0" smtClean="0">
                <a:solidFill>
                  <a:schemeClr val="accent1"/>
                </a:solidFill>
              </a:rPr>
            </a:br>
            <a:r>
              <a:rPr lang="fr-FR" sz="3200" b="1" dirty="0" smtClean="0">
                <a:solidFill>
                  <a:schemeClr val="accent1"/>
                </a:solidFill>
              </a:rPr>
              <a:t>Quelles potentialités d’innovations sociales et numériques </a:t>
            </a:r>
            <a:br>
              <a:rPr lang="fr-FR" sz="3200" b="1" dirty="0" smtClean="0">
                <a:solidFill>
                  <a:schemeClr val="accent1"/>
                </a:solidFill>
              </a:rPr>
            </a:br>
            <a:r>
              <a:rPr lang="fr-FR" sz="3200" b="1" dirty="0" smtClean="0">
                <a:solidFill>
                  <a:schemeClr val="accent1"/>
                </a:solidFill>
              </a:rPr>
              <a:t>pour les Services à la Personnes ? </a:t>
            </a:r>
            <a:endParaRPr lang="fr-FR" sz="3200" b="1" dirty="0">
              <a:solidFill>
                <a:schemeClr val="accent1"/>
              </a:solidFill>
            </a:endParaRPr>
          </a:p>
        </p:txBody>
      </p:sp>
      <p:sp>
        <p:nvSpPr>
          <p:cNvPr id="3" name="Espace réservé du contenu 2"/>
          <p:cNvSpPr>
            <a:spLocks noGrp="1"/>
          </p:cNvSpPr>
          <p:nvPr>
            <p:ph idx="1"/>
          </p:nvPr>
        </p:nvSpPr>
        <p:spPr>
          <a:xfrm>
            <a:off x="1122331" y="2016690"/>
            <a:ext cx="10376561" cy="3770335"/>
          </a:xfrm>
        </p:spPr>
        <p:txBody>
          <a:bodyPr>
            <a:normAutofit/>
          </a:bodyPr>
          <a:lstStyle/>
          <a:p>
            <a:endParaRPr lang="fr-FR" dirty="0" smtClean="0"/>
          </a:p>
          <a:p>
            <a:pPr marL="0" indent="0" algn="ctr">
              <a:lnSpc>
                <a:spcPct val="120000"/>
              </a:lnSpc>
              <a:spcBef>
                <a:spcPts val="0"/>
              </a:spcBef>
              <a:spcAft>
                <a:spcPts val="0"/>
              </a:spcAft>
              <a:buNone/>
            </a:pPr>
            <a:r>
              <a:rPr lang="fr-FR" sz="4300" b="1" dirty="0" smtClean="0"/>
              <a:t>François BACON</a:t>
            </a:r>
            <a:endParaRPr lang="fr-FR" sz="4300" b="1" cap="all" dirty="0"/>
          </a:p>
          <a:p>
            <a:pPr marL="0" indent="0" algn="ctr">
              <a:lnSpc>
                <a:spcPct val="120000"/>
              </a:lnSpc>
              <a:spcBef>
                <a:spcPts val="1800"/>
              </a:spcBef>
              <a:spcAft>
                <a:spcPts val="0"/>
              </a:spcAft>
              <a:buNone/>
            </a:pPr>
            <a:r>
              <a:rPr lang="fr-FR" sz="3500" dirty="0" smtClean="0"/>
              <a:t>Délégué Académique aux Enseignements Techniques</a:t>
            </a:r>
          </a:p>
          <a:p>
            <a:pPr marL="0" indent="0" algn="ctr">
              <a:lnSpc>
                <a:spcPct val="100000"/>
              </a:lnSpc>
              <a:spcBef>
                <a:spcPts val="0"/>
              </a:spcBef>
              <a:spcAft>
                <a:spcPts val="0"/>
              </a:spcAft>
              <a:buNone/>
            </a:pPr>
            <a:endParaRPr lang="fr-FR" sz="4100" b="1" dirty="0" smtClean="0"/>
          </a:p>
          <a:p>
            <a:pPr marL="0" indent="0" algn="ctr">
              <a:lnSpc>
                <a:spcPct val="120000"/>
              </a:lnSpc>
              <a:spcBef>
                <a:spcPts val="0"/>
              </a:spcBef>
              <a:spcAft>
                <a:spcPts val="0"/>
              </a:spcAft>
              <a:buNone/>
            </a:pPr>
            <a:r>
              <a:rPr lang="fr-FR" sz="4400" b="1" cap="all" dirty="0" smtClean="0"/>
              <a:t>Rectorat</a:t>
            </a:r>
            <a:endParaRPr lang="fr-FR" sz="4400" b="1" cap="all" dirty="0"/>
          </a:p>
          <a:p>
            <a:endParaRPr lang="fr-FR" dirty="0" smtClean="0"/>
          </a:p>
          <a:p>
            <a:endParaRPr lang="fr-FR" dirty="0"/>
          </a:p>
          <a:p>
            <a:endParaRPr lang="fr-FR" dirty="0" smtClean="0"/>
          </a:p>
          <a:p>
            <a:pPr marL="0" indent="0">
              <a:buNone/>
            </a:pPr>
            <a:endParaRPr lang="fr-FR" dirty="0"/>
          </a:p>
        </p:txBody>
      </p:sp>
      <p:pic>
        <p:nvPicPr>
          <p:cNvPr id="8194" name="Picture 2" descr="C:\Users\nadia_azi\AppData\Local\Microsoft\Windows\Temporary Internet Files\Content.Outlook\16GMTQEH\2016_CMQ_logos_nouvelles_regions_autonomie_Hauts_de_F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13" y="4407568"/>
            <a:ext cx="355701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03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411" y="263049"/>
            <a:ext cx="11348581" cy="1340285"/>
          </a:xfrm>
        </p:spPr>
        <p:txBody>
          <a:bodyPr>
            <a:noAutofit/>
          </a:bodyPr>
          <a:lstStyle/>
          <a:p>
            <a:pPr algn="ctr">
              <a:lnSpc>
                <a:spcPct val="100000"/>
              </a:lnSpc>
            </a:pPr>
            <a:r>
              <a:rPr lang="fr-FR" sz="3200" b="1" dirty="0" smtClean="0">
                <a:solidFill>
                  <a:schemeClr val="accent1"/>
                </a:solidFill>
              </a:rPr>
              <a:t>Adaptation de la société au vieillissement et </a:t>
            </a:r>
            <a:r>
              <a:rPr lang="fr-FR" sz="3200" b="1" dirty="0" err="1" smtClean="0">
                <a:solidFill>
                  <a:schemeClr val="accent1"/>
                </a:solidFill>
              </a:rPr>
              <a:t>Silver</a:t>
            </a:r>
            <a:r>
              <a:rPr lang="fr-FR" sz="3200" b="1" dirty="0" smtClean="0">
                <a:solidFill>
                  <a:schemeClr val="accent1"/>
                </a:solidFill>
              </a:rPr>
              <a:t> Economie : </a:t>
            </a:r>
            <a:br>
              <a:rPr lang="fr-FR" sz="3200" b="1" dirty="0" smtClean="0">
                <a:solidFill>
                  <a:schemeClr val="accent1"/>
                </a:solidFill>
              </a:rPr>
            </a:br>
            <a:r>
              <a:rPr lang="fr-FR" sz="3200" b="1" dirty="0" smtClean="0">
                <a:solidFill>
                  <a:schemeClr val="accent1"/>
                </a:solidFill>
              </a:rPr>
              <a:t>Quelles potentialités d’innovations sociales et numériques </a:t>
            </a:r>
            <a:br>
              <a:rPr lang="fr-FR" sz="3200" b="1" dirty="0" smtClean="0">
                <a:solidFill>
                  <a:schemeClr val="accent1"/>
                </a:solidFill>
              </a:rPr>
            </a:br>
            <a:r>
              <a:rPr lang="fr-FR" sz="3200" b="1" dirty="0" smtClean="0">
                <a:solidFill>
                  <a:schemeClr val="accent1"/>
                </a:solidFill>
              </a:rPr>
              <a:t>pour les Services à la Personnes ? </a:t>
            </a:r>
            <a:endParaRPr lang="fr-FR" sz="3200" b="1" dirty="0">
              <a:solidFill>
                <a:schemeClr val="accent1"/>
              </a:solidFill>
            </a:endParaRPr>
          </a:p>
        </p:txBody>
      </p:sp>
      <p:sp>
        <p:nvSpPr>
          <p:cNvPr id="3" name="Espace réservé du contenu 2"/>
          <p:cNvSpPr>
            <a:spLocks noGrp="1"/>
          </p:cNvSpPr>
          <p:nvPr>
            <p:ph idx="1"/>
          </p:nvPr>
        </p:nvSpPr>
        <p:spPr>
          <a:xfrm>
            <a:off x="88899" y="1905002"/>
            <a:ext cx="12002837" cy="3882025"/>
          </a:xfrm>
        </p:spPr>
        <p:txBody>
          <a:bodyPr>
            <a:normAutofit fontScale="85000" lnSpcReduction="10000"/>
          </a:bodyPr>
          <a:lstStyle/>
          <a:p>
            <a:pPr algn="ctr"/>
            <a:r>
              <a:rPr lang="fr-FR" sz="3400" b="1" cap="all" dirty="0" smtClean="0"/>
              <a:t>Échanges </a:t>
            </a:r>
            <a:r>
              <a:rPr lang="fr-FR" sz="3400" b="1" dirty="0"/>
              <a:t>avec </a:t>
            </a:r>
            <a:r>
              <a:rPr lang="fr-FR" sz="3400" b="1" dirty="0" smtClean="0"/>
              <a:t>des </a:t>
            </a:r>
            <a:r>
              <a:rPr lang="fr-FR" sz="3400" b="1" dirty="0"/>
              <a:t>représentants du secteur </a:t>
            </a:r>
          </a:p>
          <a:p>
            <a:pPr marL="468000" indent="-252000">
              <a:spcBef>
                <a:spcPts val="2400"/>
              </a:spcBef>
              <a:buFont typeface="Wingdings" panose="05000000000000000000" pitchFamily="2" charset="2"/>
              <a:buChar char="§"/>
            </a:pPr>
            <a:r>
              <a:rPr lang="fr-FR" sz="3200" b="1" dirty="0" smtClean="0"/>
              <a:t>Les Inséparables : Fédération ADMR du Nord</a:t>
            </a:r>
            <a:r>
              <a:rPr lang="fr-FR" sz="3200" dirty="0" smtClean="0"/>
              <a:t>, Yves COLPAERT, Directeur Général</a:t>
            </a:r>
          </a:p>
          <a:p>
            <a:pPr marL="468000" indent="-252000">
              <a:spcBef>
                <a:spcPts val="1800"/>
              </a:spcBef>
              <a:buFont typeface="Wingdings" panose="05000000000000000000" pitchFamily="2" charset="2"/>
              <a:buChar char="§"/>
            </a:pPr>
            <a:r>
              <a:rPr lang="fr-FR" sz="3200" b="1" dirty="0" smtClean="0"/>
              <a:t>CFDT :</a:t>
            </a:r>
            <a:r>
              <a:rPr lang="fr-FR" sz="3200" dirty="0" smtClean="0"/>
              <a:t> Sandrine CARPENTIER, Secrétaire régionale de l’Union régionale Interprofessionnelle Nord-Pas de Calais - Guy COUPEZ, Animateur du réseau REFI</a:t>
            </a:r>
          </a:p>
          <a:p>
            <a:pPr marL="468000" indent="-252000">
              <a:spcBef>
                <a:spcPts val="1800"/>
              </a:spcBef>
              <a:buFont typeface="Wingdings" panose="05000000000000000000" pitchFamily="2" charset="2"/>
              <a:buChar char="§"/>
            </a:pPr>
            <a:r>
              <a:rPr lang="fr-FR" sz="3200" b="1" dirty="0" smtClean="0"/>
              <a:t>CAMPUS des Métiers et des Qualifications ALS : </a:t>
            </a:r>
            <a:r>
              <a:rPr lang="fr-FR" sz="3200" dirty="0" smtClean="0"/>
              <a:t>François QUINOT, Enseignant au Lycée Valentine </a:t>
            </a:r>
            <a:r>
              <a:rPr lang="fr-FR" sz="3200" dirty="0" err="1" smtClean="0"/>
              <a:t>Labbé</a:t>
            </a:r>
            <a:r>
              <a:rPr lang="fr-FR" sz="3200" dirty="0"/>
              <a:t> </a:t>
            </a:r>
            <a:r>
              <a:rPr lang="fr-FR" sz="3200" dirty="0" smtClean="0"/>
              <a:t>- Pauline DELEPINE et Perrine SAUVAGE, </a:t>
            </a:r>
            <a:r>
              <a:rPr lang="fr-FR" sz="3100" cap="all" dirty="0"/>
              <a:t>é</a:t>
            </a:r>
            <a:r>
              <a:rPr lang="fr-FR" sz="3100" dirty="0" smtClean="0"/>
              <a:t>tudiantes BTS SP3S</a:t>
            </a:r>
          </a:p>
          <a:p>
            <a:pPr marL="468000" indent="-252000">
              <a:spcBef>
                <a:spcPts val="1800"/>
              </a:spcBef>
              <a:buFont typeface="Wingdings" panose="05000000000000000000" pitchFamily="2" charset="2"/>
              <a:buChar char="§"/>
            </a:pPr>
            <a:r>
              <a:rPr lang="fr-FR" sz="3200" b="1" dirty="0" smtClean="0"/>
              <a:t>Université Régionale des Métiers et de l’Artisanat :  </a:t>
            </a:r>
            <a:r>
              <a:rPr lang="fr-FR" sz="3200" dirty="0" smtClean="0"/>
              <a:t>Laila ABDELLI, Développeur Emploi - Amandine FLIPOT, Caroline PRUVOT, Apprenties Titre ADVF.</a:t>
            </a:r>
          </a:p>
          <a:p>
            <a:pPr algn="ctr"/>
            <a:endParaRPr lang="fr-FR" sz="3200" dirty="0" smtClean="0"/>
          </a:p>
          <a:p>
            <a:pPr algn="ctr"/>
            <a:endParaRPr lang="fr-FR" dirty="0"/>
          </a:p>
          <a:p>
            <a:pPr algn="ctr"/>
            <a:endParaRPr lang="fr-FR" dirty="0" smtClean="0"/>
          </a:p>
          <a:p>
            <a:pPr marL="0" indent="0" algn="ctr">
              <a:buNone/>
            </a:pPr>
            <a:endParaRPr lang="fr-FR" dirty="0"/>
          </a:p>
        </p:txBody>
      </p:sp>
    </p:spTree>
    <p:extLst>
      <p:ext uri="{BB962C8B-B14F-4D97-AF65-F5344CB8AC3E}">
        <p14:creationId xmlns:p14="http://schemas.microsoft.com/office/powerpoint/2010/main" val="27369818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331" y="526095"/>
            <a:ext cx="10058400" cy="839245"/>
          </a:xfrm>
        </p:spPr>
        <p:txBody>
          <a:bodyPr>
            <a:normAutofit/>
          </a:bodyPr>
          <a:lstStyle/>
          <a:p>
            <a:pPr algn="ctr"/>
            <a:r>
              <a:rPr lang="fr-FR" sz="4000" dirty="0">
                <a:solidFill>
                  <a:srgbClr val="935AA0"/>
                </a:solidFill>
              </a:rPr>
              <a:t>« INNOV’ EN SAP » </a:t>
            </a:r>
            <a:r>
              <a:rPr lang="fr-FR" sz="4000" dirty="0" smtClean="0">
                <a:solidFill>
                  <a:srgbClr val="935AA0"/>
                </a:solidFill>
              </a:rPr>
              <a:t>- 21 Novembre 2016</a:t>
            </a:r>
            <a:endParaRPr lang="fr-FR" sz="4000"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a:p>
        </p:txBody>
      </p:sp>
      <p:grpSp>
        <p:nvGrpSpPr>
          <p:cNvPr id="8" name="Groupe 7"/>
          <p:cNvGrpSpPr/>
          <p:nvPr/>
        </p:nvGrpSpPr>
        <p:grpSpPr>
          <a:xfrm>
            <a:off x="2050397" y="2028710"/>
            <a:ext cx="8064684" cy="3044331"/>
            <a:chOff x="3866935" y="2550471"/>
            <a:chExt cx="4278803" cy="1956059"/>
          </a:xfrm>
        </p:grpSpPr>
        <p:sp>
          <p:nvSpPr>
            <p:cNvPr id="9" name="Rectangle 8"/>
            <p:cNvSpPr/>
            <p:nvPr/>
          </p:nvSpPr>
          <p:spPr>
            <a:xfrm>
              <a:off x="3921651" y="2550471"/>
              <a:ext cx="4169371" cy="1956059"/>
            </a:xfrm>
            <a:prstGeom prst="rect">
              <a:avLst/>
            </a:prstGeom>
            <a:solidFill>
              <a:srgbClr val="935AA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prstClr val="white"/>
                </a:solidFill>
              </a:endParaRPr>
            </a:p>
          </p:txBody>
        </p:sp>
        <p:sp>
          <p:nvSpPr>
            <p:cNvPr id="10" name="ZoneTexte 9"/>
            <p:cNvSpPr txBox="1"/>
            <p:nvPr/>
          </p:nvSpPr>
          <p:spPr>
            <a:xfrm>
              <a:off x="3866935" y="2678157"/>
              <a:ext cx="4278803" cy="1700685"/>
            </a:xfrm>
            <a:prstGeom prst="rect">
              <a:avLst/>
            </a:prstGeom>
            <a:noFill/>
          </p:spPr>
          <p:txBody>
            <a:bodyPr wrap="square" rtlCol="0">
              <a:spAutoFit/>
            </a:bodyPr>
            <a:lstStyle/>
            <a:p>
              <a:pPr algn="ctr"/>
              <a:endParaRPr lang="fr-FR" sz="1400" b="1" dirty="0" smtClean="0">
                <a:solidFill>
                  <a:prstClr val="white"/>
                </a:solidFill>
              </a:endParaRPr>
            </a:p>
            <a:p>
              <a:pPr algn="ctr"/>
              <a:r>
                <a:rPr lang="fr-FR" sz="4000" b="1" dirty="0" smtClean="0">
                  <a:solidFill>
                    <a:prstClr val="white"/>
                  </a:solidFill>
                </a:rPr>
                <a:t>Thérèse LEBRUN</a:t>
              </a:r>
            </a:p>
            <a:p>
              <a:pPr algn="ctr">
                <a:spcBef>
                  <a:spcPts val="600"/>
                </a:spcBef>
              </a:pPr>
              <a:r>
                <a:rPr lang="fr-FR" sz="3600" dirty="0" smtClean="0">
                  <a:solidFill>
                    <a:prstClr val="white"/>
                  </a:solidFill>
                </a:rPr>
                <a:t>Président– Recteur délégué Santé-Social</a:t>
              </a:r>
            </a:p>
            <a:p>
              <a:pPr algn="ctr">
                <a:spcBef>
                  <a:spcPts val="1800"/>
                </a:spcBef>
              </a:pPr>
              <a:r>
                <a:rPr lang="fr-FR" sz="4000" b="1" dirty="0" smtClean="0">
                  <a:solidFill>
                    <a:prstClr val="white"/>
                  </a:solidFill>
                </a:rPr>
                <a:t>Université Catholique de Lille</a:t>
              </a:r>
            </a:p>
            <a:p>
              <a:pPr algn="ctr"/>
              <a:endParaRPr lang="fr-FR" sz="1600" dirty="0" smtClean="0">
                <a:solidFill>
                  <a:prstClr val="white"/>
                </a:solidFill>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9" y="4549777"/>
            <a:ext cx="1129475" cy="171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6485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2333" y="488515"/>
            <a:ext cx="10058400" cy="935695"/>
          </a:xfrm>
        </p:spPr>
        <p:txBody>
          <a:bodyPr>
            <a:normAutofit/>
          </a:bodyPr>
          <a:lstStyle/>
          <a:p>
            <a:pPr algn="ctr"/>
            <a:r>
              <a:rPr lang="fr-FR" sz="4000" dirty="0">
                <a:solidFill>
                  <a:srgbClr val="935AA0"/>
                </a:solidFill>
              </a:rPr>
              <a:t>« INNOV’ EN SAP » </a:t>
            </a:r>
            <a:r>
              <a:rPr lang="fr-FR" sz="4000" dirty="0" smtClean="0">
                <a:solidFill>
                  <a:srgbClr val="935AA0"/>
                </a:solidFill>
              </a:rPr>
              <a:t>- 21 Novembre 2016</a:t>
            </a:r>
            <a:endParaRPr lang="fr-FR" sz="4000"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a:p>
        </p:txBody>
      </p:sp>
      <p:grpSp>
        <p:nvGrpSpPr>
          <p:cNvPr id="8" name="Groupe 7"/>
          <p:cNvGrpSpPr/>
          <p:nvPr/>
        </p:nvGrpSpPr>
        <p:grpSpPr>
          <a:xfrm>
            <a:off x="3913465" y="2557460"/>
            <a:ext cx="4169371" cy="1577463"/>
            <a:chOff x="3913464" y="2631281"/>
            <a:chExt cx="4169371" cy="1577463"/>
          </a:xfrm>
        </p:grpSpPr>
        <p:sp>
          <p:nvSpPr>
            <p:cNvPr id="9" name="Rectangle 8"/>
            <p:cNvSpPr/>
            <p:nvPr/>
          </p:nvSpPr>
          <p:spPr>
            <a:xfrm>
              <a:off x="3913464" y="2631281"/>
              <a:ext cx="4169371" cy="1577463"/>
            </a:xfrm>
            <a:prstGeom prst="rect">
              <a:avLst/>
            </a:prstGeom>
            <a:solidFill>
              <a:srgbClr val="935AA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prstClr val="white"/>
                </a:solidFill>
              </a:endParaRPr>
            </a:p>
          </p:txBody>
        </p:sp>
        <p:sp>
          <p:nvSpPr>
            <p:cNvPr id="10" name="ZoneTexte 9"/>
            <p:cNvSpPr txBox="1"/>
            <p:nvPr/>
          </p:nvSpPr>
          <p:spPr>
            <a:xfrm>
              <a:off x="3988664" y="2811482"/>
              <a:ext cx="4018970" cy="1200329"/>
            </a:xfrm>
            <a:prstGeom prst="rect">
              <a:avLst/>
            </a:prstGeom>
            <a:noFill/>
          </p:spPr>
          <p:txBody>
            <a:bodyPr wrap="square" rtlCol="0">
              <a:spAutoFit/>
            </a:bodyPr>
            <a:lstStyle/>
            <a:p>
              <a:pPr algn="ctr"/>
              <a:r>
                <a:rPr lang="fr-FR" sz="4000" b="1" dirty="0" smtClean="0">
                  <a:solidFill>
                    <a:prstClr val="white"/>
                  </a:solidFill>
                </a:rPr>
                <a:t>Fabien WILLEM</a:t>
              </a:r>
            </a:p>
            <a:p>
              <a:pPr algn="ctr"/>
              <a:r>
                <a:rPr lang="fr-FR" sz="3200" dirty="0" smtClean="0">
                  <a:solidFill>
                    <a:prstClr val="white"/>
                  </a:solidFill>
                </a:rPr>
                <a:t>Animateur</a:t>
              </a:r>
              <a:endParaRPr lang="fr-FR" sz="3200" dirty="0">
                <a:solidFill>
                  <a:prstClr val="white"/>
                </a:solidFill>
              </a:endParaRPr>
            </a:p>
          </p:txBody>
        </p:sp>
      </p:grpSp>
    </p:spTree>
    <p:extLst>
      <p:ext uri="{BB962C8B-B14F-4D97-AF65-F5344CB8AC3E}">
        <p14:creationId xmlns:p14="http://schemas.microsoft.com/office/powerpoint/2010/main" val="28963565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2333" y="488515"/>
            <a:ext cx="10058400" cy="935695"/>
          </a:xfrm>
        </p:spPr>
        <p:txBody>
          <a:bodyPr>
            <a:normAutofit/>
          </a:bodyPr>
          <a:lstStyle/>
          <a:p>
            <a:pPr algn="ctr"/>
            <a:r>
              <a:rPr lang="fr-FR" sz="4000" dirty="0">
                <a:solidFill>
                  <a:srgbClr val="935AA0"/>
                </a:solidFill>
              </a:rPr>
              <a:t>« INNOV’ EN SAP » </a:t>
            </a:r>
            <a:r>
              <a:rPr lang="fr-FR" sz="4000" dirty="0" smtClean="0">
                <a:solidFill>
                  <a:srgbClr val="935AA0"/>
                </a:solidFill>
              </a:rPr>
              <a:t>- 21 Novembre 2016</a:t>
            </a:r>
            <a:endParaRPr lang="fr-FR" sz="4000" dirty="0"/>
          </a:p>
        </p:txBody>
      </p:sp>
      <p:sp>
        <p:nvSpPr>
          <p:cNvPr id="3" name="Espace réservé du contenu 2"/>
          <p:cNvSpPr>
            <a:spLocks noGrp="1"/>
          </p:cNvSpPr>
          <p:nvPr>
            <p:ph idx="1"/>
          </p:nvPr>
        </p:nvSpPr>
        <p:spPr>
          <a:xfrm>
            <a:off x="1097280" y="1845734"/>
            <a:ext cx="10414139" cy="4023360"/>
          </a:xfrm>
        </p:spPr>
        <p:txBody>
          <a:bodyPr>
            <a:normAutofit lnSpcReduction="10000"/>
          </a:bodyPr>
          <a:lstStyle/>
          <a:p>
            <a:pPr algn="ctr"/>
            <a:r>
              <a:rPr lang="fr-FR" sz="2800" b="1" dirty="0" smtClean="0"/>
              <a:t>13h 45 – 16h 15  : ATELIERS</a:t>
            </a:r>
          </a:p>
          <a:p>
            <a:pPr marL="0" indent="0">
              <a:buNone/>
            </a:pPr>
            <a:r>
              <a:rPr lang="fr-FR" sz="2400" b="1" dirty="0" smtClean="0">
                <a:solidFill>
                  <a:srgbClr val="935AA0"/>
                </a:solidFill>
              </a:rPr>
              <a:t>Atelier 1 </a:t>
            </a:r>
            <a:r>
              <a:rPr lang="fr-FR" dirty="0" smtClean="0"/>
              <a:t>: </a:t>
            </a:r>
            <a:r>
              <a:rPr lang="fr-FR" b="1" dirty="0" smtClean="0"/>
              <a:t>Nouveaux métiers – Nouvelles Qualifications – Nouvelles conditions d’intervention</a:t>
            </a:r>
          </a:p>
          <a:p>
            <a:pPr marL="1080000" indent="0">
              <a:lnSpc>
                <a:spcPct val="110000"/>
              </a:lnSpc>
              <a:spcBef>
                <a:spcPts val="0"/>
              </a:spcBef>
              <a:spcAft>
                <a:spcPts val="0"/>
              </a:spcAft>
              <a:buNone/>
            </a:pPr>
            <a:r>
              <a:rPr lang="fr-FR" sz="2000" i="1" dirty="0" smtClean="0"/>
              <a:t> Salle Aula Maxima</a:t>
            </a:r>
          </a:p>
          <a:p>
            <a:pPr marL="1071400" lvl="6" indent="0">
              <a:buNone/>
            </a:pPr>
            <a:endParaRPr lang="fr-FR" dirty="0"/>
          </a:p>
          <a:p>
            <a:pPr marL="0" lvl="6" indent="0">
              <a:lnSpc>
                <a:spcPct val="100000"/>
              </a:lnSpc>
              <a:spcBef>
                <a:spcPts val="0"/>
              </a:spcBef>
              <a:spcAft>
                <a:spcPts val="0"/>
              </a:spcAft>
              <a:buNone/>
            </a:pPr>
            <a:r>
              <a:rPr lang="fr-FR" sz="2400" b="1" dirty="0" smtClean="0">
                <a:solidFill>
                  <a:srgbClr val="935AA0"/>
                </a:solidFill>
              </a:rPr>
              <a:t>Atelier 2 </a:t>
            </a:r>
            <a:r>
              <a:rPr lang="fr-FR" sz="2000" dirty="0" smtClean="0"/>
              <a:t>: </a:t>
            </a:r>
            <a:r>
              <a:rPr lang="fr-FR" sz="2000" b="1" dirty="0" smtClean="0"/>
              <a:t>Nouveaux besoins – Nouveaux services – Nouveaux modèles économiques</a:t>
            </a:r>
          </a:p>
          <a:p>
            <a:pPr marL="1080000" lvl="6" indent="0">
              <a:lnSpc>
                <a:spcPct val="100000"/>
              </a:lnSpc>
              <a:spcBef>
                <a:spcPts val="0"/>
              </a:spcBef>
              <a:spcAft>
                <a:spcPts val="0"/>
              </a:spcAft>
              <a:buNone/>
            </a:pPr>
            <a:r>
              <a:rPr lang="fr-FR" sz="2000" i="1" dirty="0" smtClean="0"/>
              <a:t> Salle Aula Maxima</a:t>
            </a:r>
          </a:p>
          <a:p>
            <a:pPr marL="0" lvl="6" indent="0">
              <a:lnSpc>
                <a:spcPct val="100000"/>
              </a:lnSpc>
              <a:spcBef>
                <a:spcPts val="0"/>
              </a:spcBef>
              <a:spcAft>
                <a:spcPts val="0"/>
              </a:spcAft>
              <a:buNone/>
            </a:pPr>
            <a:endParaRPr lang="fr-FR" sz="2000" dirty="0"/>
          </a:p>
          <a:p>
            <a:pPr marL="0" lvl="6" indent="0">
              <a:lnSpc>
                <a:spcPct val="100000"/>
              </a:lnSpc>
              <a:spcBef>
                <a:spcPts val="0"/>
              </a:spcBef>
              <a:spcAft>
                <a:spcPts val="0"/>
              </a:spcAft>
              <a:buNone/>
            </a:pPr>
            <a:r>
              <a:rPr lang="fr-FR" sz="2400" b="1" dirty="0" smtClean="0">
                <a:solidFill>
                  <a:srgbClr val="935AA0"/>
                </a:solidFill>
              </a:rPr>
              <a:t>Atelier 3 </a:t>
            </a:r>
            <a:r>
              <a:rPr lang="fr-FR" sz="2000" dirty="0" smtClean="0"/>
              <a:t>: </a:t>
            </a:r>
            <a:r>
              <a:rPr lang="fr-FR" sz="2000" b="1" dirty="0" smtClean="0"/>
              <a:t>Nouveau usages – Nouvelles technologies – Nouvel environnement</a:t>
            </a:r>
          </a:p>
          <a:p>
            <a:pPr marL="1080000" lvl="6" indent="0">
              <a:lnSpc>
                <a:spcPct val="100000"/>
              </a:lnSpc>
              <a:spcBef>
                <a:spcPts val="0"/>
              </a:spcBef>
              <a:spcAft>
                <a:spcPts val="0"/>
              </a:spcAft>
              <a:buNone/>
            </a:pPr>
            <a:r>
              <a:rPr lang="fr-FR" sz="2000" i="1" dirty="0" smtClean="0"/>
              <a:t> Amphithéâtre René Théry</a:t>
            </a:r>
          </a:p>
          <a:p>
            <a:pPr marL="0" lvl="6" indent="0">
              <a:lnSpc>
                <a:spcPct val="100000"/>
              </a:lnSpc>
              <a:spcBef>
                <a:spcPts val="0"/>
              </a:spcBef>
              <a:spcAft>
                <a:spcPts val="0"/>
              </a:spcAft>
              <a:buNone/>
            </a:pPr>
            <a:endParaRPr lang="fr-FR" sz="2000" dirty="0"/>
          </a:p>
          <a:p>
            <a:pPr marL="0" lvl="6" indent="0">
              <a:lnSpc>
                <a:spcPct val="100000"/>
              </a:lnSpc>
              <a:spcBef>
                <a:spcPts val="0"/>
              </a:spcBef>
              <a:spcAft>
                <a:spcPts val="0"/>
              </a:spcAft>
              <a:buNone/>
            </a:pPr>
            <a:r>
              <a:rPr lang="fr-FR" sz="2400" b="1" dirty="0" smtClean="0">
                <a:solidFill>
                  <a:srgbClr val="935AA0"/>
                </a:solidFill>
              </a:rPr>
              <a:t>Atelier 4 </a:t>
            </a:r>
            <a:r>
              <a:rPr lang="fr-FR" sz="2000" dirty="0" smtClean="0"/>
              <a:t>: </a:t>
            </a:r>
            <a:r>
              <a:rPr lang="fr-FR" sz="2000" b="1" dirty="0" smtClean="0"/>
              <a:t>Nouvelles solutions SAP - </a:t>
            </a:r>
            <a:r>
              <a:rPr lang="fr-FR" sz="2000" b="1" dirty="0" err="1" smtClean="0"/>
              <a:t>Silver</a:t>
            </a:r>
            <a:r>
              <a:rPr lang="fr-FR" sz="2000" b="1" dirty="0" smtClean="0"/>
              <a:t> Economie et E-Santé</a:t>
            </a:r>
          </a:p>
          <a:p>
            <a:pPr marL="1080000" lvl="6" indent="0">
              <a:lnSpc>
                <a:spcPct val="100000"/>
              </a:lnSpc>
              <a:spcBef>
                <a:spcPts val="0"/>
              </a:spcBef>
              <a:spcAft>
                <a:spcPts val="0"/>
              </a:spcAft>
              <a:buNone/>
            </a:pPr>
            <a:r>
              <a:rPr lang="fr-FR" sz="2000" i="1" dirty="0" smtClean="0"/>
              <a:t> Salles Learning </a:t>
            </a:r>
            <a:r>
              <a:rPr lang="fr-FR" sz="2000" i="1" dirty="0" err="1"/>
              <a:t>l</a:t>
            </a:r>
            <a:r>
              <a:rPr lang="fr-FR" sz="2000" i="1" dirty="0" err="1" smtClean="0"/>
              <a:t>ab</a:t>
            </a:r>
            <a:r>
              <a:rPr lang="fr-FR" sz="2000" i="1" dirty="0" smtClean="0"/>
              <a:t> - Meeting </a:t>
            </a:r>
            <a:r>
              <a:rPr lang="fr-FR" sz="2000" i="1" dirty="0" err="1" smtClean="0"/>
              <a:t>lab</a:t>
            </a:r>
            <a:r>
              <a:rPr lang="fr-FR" sz="2000" i="1" dirty="0" smtClean="0"/>
              <a:t> – 118 et Hall de la Présidence</a:t>
            </a:r>
          </a:p>
          <a:p>
            <a:endParaRPr lang="fr-FR" dirty="0"/>
          </a:p>
          <a:p>
            <a:endParaRPr lang="fr-FR" dirty="0" smtClean="0"/>
          </a:p>
          <a:p>
            <a:endParaRPr lang="fr-FR" dirty="0"/>
          </a:p>
          <a:p>
            <a:endParaRPr lang="fr-FR" dirty="0" smtClean="0"/>
          </a:p>
          <a:p>
            <a:pPr marL="0" indent="0">
              <a:buNone/>
            </a:pPr>
            <a:endParaRPr lang="fr-FR" dirty="0"/>
          </a:p>
        </p:txBody>
      </p:sp>
    </p:spTree>
    <p:extLst>
      <p:ext uri="{BB962C8B-B14F-4D97-AF65-F5344CB8AC3E}">
        <p14:creationId xmlns:p14="http://schemas.microsoft.com/office/powerpoint/2010/main" val="23539895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2333" y="488515"/>
            <a:ext cx="10058400" cy="935695"/>
          </a:xfrm>
        </p:spPr>
        <p:txBody>
          <a:bodyPr>
            <a:normAutofit/>
          </a:bodyPr>
          <a:lstStyle/>
          <a:p>
            <a:pPr algn="ctr"/>
            <a:r>
              <a:rPr lang="fr-FR" sz="4000" dirty="0">
                <a:solidFill>
                  <a:srgbClr val="935AA0"/>
                </a:solidFill>
              </a:rPr>
              <a:t>« INNOV’ EN SAP » </a:t>
            </a:r>
            <a:r>
              <a:rPr lang="fr-FR" sz="4000" dirty="0" smtClean="0">
                <a:solidFill>
                  <a:srgbClr val="935AA0"/>
                </a:solidFill>
              </a:rPr>
              <a:t>- 21 Novembre 2016</a:t>
            </a:r>
            <a:endParaRPr lang="fr-FR" sz="4000" dirty="0"/>
          </a:p>
        </p:txBody>
      </p:sp>
      <p:sp>
        <p:nvSpPr>
          <p:cNvPr id="3" name="Espace réservé du contenu 2"/>
          <p:cNvSpPr>
            <a:spLocks noGrp="1"/>
          </p:cNvSpPr>
          <p:nvPr>
            <p:ph idx="1"/>
          </p:nvPr>
        </p:nvSpPr>
        <p:spPr>
          <a:xfrm>
            <a:off x="626302" y="1806879"/>
            <a:ext cx="5837129" cy="4023360"/>
          </a:xfrm>
        </p:spPr>
        <p:txBody>
          <a:bodyPr>
            <a:normAutofit/>
          </a:bodyPr>
          <a:lstStyle/>
          <a:p>
            <a:pPr algn="ctr"/>
            <a:endParaRPr lang="fr-FR" sz="3200" b="1" dirty="0" smtClean="0"/>
          </a:p>
          <a:p>
            <a:pPr algn="ctr"/>
            <a:r>
              <a:rPr lang="fr-FR" sz="3200" b="1" dirty="0" smtClean="0"/>
              <a:t>Retrouver tous les moments forts de la journée </a:t>
            </a:r>
            <a:r>
              <a:rPr lang="fr-FR" sz="3200" b="1" dirty="0" smtClean="0">
                <a:solidFill>
                  <a:srgbClr val="935AA0"/>
                </a:solidFill>
              </a:rPr>
              <a:t>INNOV’EN SAP </a:t>
            </a:r>
          </a:p>
          <a:p>
            <a:pPr algn="ctr">
              <a:lnSpc>
                <a:spcPct val="100000"/>
              </a:lnSpc>
              <a:spcBef>
                <a:spcPts val="0"/>
              </a:spcBef>
              <a:spcAft>
                <a:spcPts val="0"/>
              </a:spcAft>
            </a:pPr>
            <a:r>
              <a:rPr lang="fr-FR" sz="3200" b="1" dirty="0" smtClean="0"/>
              <a:t>sur le site régional </a:t>
            </a:r>
          </a:p>
          <a:p>
            <a:pPr algn="ctr">
              <a:lnSpc>
                <a:spcPct val="100000"/>
              </a:lnSpc>
              <a:spcBef>
                <a:spcPts val="0"/>
              </a:spcBef>
              <a:spcAft>
                <a:spcPts val="0"/>
              </a:spcAft>
            </a:pPr>
            <a:r>
              <a:rPr lang="fr-FR" sz="3200" b="1" dirty="0" smtClean="0"/>
              <a:t>des Services à la Personne</a:t>
            </a:r>
          </a:p>
          <a:p>
            <a:pPr algn="ctr"/>
            <a:endParaRPr lang="fr-FR" sz="1600" b="1" dirty="0"/>
          </a:p>
          <a:p>
            <a:pPr algn="ctr"/>
            <a:endParaRPr lang="fr-FR" dirty="0"/>
          </a:p>
          <a:p>
            <a:endParaRPr lang="fr-FR" dirty="0" smtClean="0"/>
          </a:p>
          <a:p>
            <a:endParaRPr lang="fr-FR" dirty="0"/>
          </a:p>
          <a:p>
            <a:endParaRPr lang="fr-FR" dirty="0" smtClean="0"/>
          </a:p>
          <a:p>
            <a:pPr marL="0" indent="0">
              <a:buNone/>
            </a:pPr>
            <a:endParaRPr lang="fr-FR" dirty="0"/>
          </a:p>
        </p:txBody>
      </p:sp>
      <p:pic>
        <p:nvPicPr>
          <p:cNvPr id="1026" name="Picture 2" descr="\\SVRDATA2K8\Commun\COMMUNICATION_PAO\POLE OBSERVER\SAP\2016\Visuel site\Visuel_site_s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388" y="1806881"/>
            <a:ext cx="4627933" cy="373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977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4016780" y="2199398"/>
            <a:ext cx="4190832" cy="914400"/>
            <a:chOff x="3913464" y="2631282"/>
            <a:chExt cx="4190832" cy="914400"/>
          </a:xfrm>
        </p:grpSpPr>
        <p:sp>
          <p:nvSpPr>
            <p:cNvPr id="5" name="Rectangle 4"/>
            <p:cNvSpPr/>
            <p:nvPr/>
          </p:nvSpPr>
          <p:spPr>
            <a:xfrm>
              <a:off x="3913464" y="2631282"/>
              <a:ext cx="4169371" cy="914400"/>
            </a:xfrm>
            <a:prstGeom prst="rect">
              <a:avLst/>
            </a:prstGeom>
            <a:solidFill>
              <a:srgbClr val="935AA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prstClr val="white"/>
                </a:solidFill>
              </a:endParaRPr>
            </a:p>
          </p:txBody>
        </p:sp>
        <p:sp>
          <p:nvSpPr>
            <p:cNvPr id="6" name="ZoneTexte 5"/>
            <p:cNvSpPr txBox="1"/>
            <p:nvPr/>
          </p:nvSpPr>
          <p:spPr>
            <a:xfrm>
              <a:off x="3913464" y="2631282"/>
              <a:ext cx="4190832" cy="892552"/>
            </a:xfrm>
            <a:prstGeom prst="rect">
              <a:avLst/>
            </a:prstGeom>
            <a:noFill/>
          </p:spPr>
          <p:txBody>
            <a:bodyPr wrap="square" rtlCol="0">
              <a:spAutoFit/>
            </a:bodyPr>
            <a:lstStyle/>
            <a:p>
              <a:pPr algn="ctr"/>
              <a:r>
                <a:rPr lang="fr-FR" sz="3200" dirty="0" smtClean="0">
                  <a:solidFill>
                    <a:prstClr val="white"/>
                  </a:solidFill>
                </a:rPr>
                <a:t>INNOV’EN SAP</a:t>
              </a:r>
            </a:p>
            <a:p>
              <a:pPr algn="ctr"/>
              <a:r>
                <a:rPr lang="fr-FR" sz="2000" dirty="0" smtClean="0">
                  <a:solidFill>
                    <a:prstClr val="white"/>
                  </a:solidFill>
                </a:rPr>
                <a:t>Les services à la personne de demain !</a:t>
              </a:r>
              <a:endParaRPr lang="fr-FR" sz="2000" dirty="0">
                <a:solidFill>
                  <a:prstClr val="white"/>
                </a:solidFill>
              </a:endParaRPr>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52" y="332574"/>
            <a:ext cx="11091987" cy="1587666"/>
          </a:xfrm>
          <a:prstGeom prst="rect">
            <a:avLst/>
          </a:prstGeom>
        </p:spPr>
      </p:pic>
      <p:sp>
        <p:nvSpPr>
          <p:cNvPr id="4" name="ZoneTexte 3"/>
          <p:cNvSpPr txBox="1"/>
          <p:nvPr/>
        </p:nvSpPr>
        <p:spPr>
          <a:xfrm>
            <a:off x="2011329" y="3496410"/>
            <a:ext cx="7915432" cy="2092881"/>
          </a:xfrm>
          <a:prstGeom prst="rect">
            <a:avLst/>
          </a:prstGeom>
          <a:noFill/>
        </p:spPr>
        <p:txBody>
          <a:bodyPr wrap="square" rtlCol="0">
            <a:spAutoFit/>
          </a:bodyPr>
          <a:lstStyle/>
          <a:p>
            <a:pPr algn="ctr"/>
            <a:r>
              <a:rPr lang="fr-FR" sz="3200" b="1" dirty="0" smtClean="0">
                <a:solidFill>
                  <a:prstClr val="black"/>
                </a:solidFill>
              </a:rPr>
              <a:t>COCKTAIL NETWORKING sur le Showroom</a:t>
            </a:r>
          </a:p>
          <a:p>
            <a:pPr algn="ctr"/>
            <a:endParaRPr lang="fr-FR" sz="1600" b="1" dirty="0" smtClean="0">
              <a:solidFill>
                <a:prstClr val="black"/>
              </a:solidFill>
            </a:endParaRPr>
          </a:p>
          <a:p>
            <a:pPr algn="ctr"/>
            <a:r>
              <a:rPr lang="fr-FR" sz="3200" b="1" dirty="0" smtClean="0">
                <a:solidFill>
                  <a:prstClr val="black"/>
                </a:solidFill>
              </a:rPr>
              <a:t>REPRISE à 13h 45</a:t>
            </a:r>
          </a:p>
          <a:p>
            <a:pPr algn="ctr"/>
            <a:endParaRPr lang="fr-FR" b="1" dirty="0" smtClean="0">
              <a:solidFill>
                <a:prstClr val="black"/>
              </a:solidFill>
            </a:endParaRPr>
          </a:p>
          <a:p>
            <a:pPr algn="ctr"/>
            <a:r>
              <a:rPr lang="fr-FR" sz="3200" b="1" dirty="0" smtClean="0">
                <a:solidFill>
                  <a:prstClr val="black"/>
                </a:solidFill>
              </a:rPr>
              <a:t>BON APPETIT !</a:t>
            </a:r>
            <a:endParaRPr lang="fr-FR" sz="3200" b="1" dirty="0">
              <a:solidFill>
                <a:prstClr val="black"/>
              </a:solidFill>
            </a:endParaRPr>
          </a:p>
        </p:txBody>
      </p:sp>
    </p:spTree>
    <p:extLst>
      <p:ext uri="{BB962C8B-B14F-4D97-AF65-F5344CB8AC3E}">
        <p14:creationId xmlns:p14="http://schemas.microsoft.com/office/powerpoint/2010/main" val="21640066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700" y="5147352"/>
            <a:ext cx="4267200" cy="54239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709" y="4932562"/>
            <a:ext cx="4315497" cy="98563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380" y="3757728"/>
            <a:ext cx="3220720" cy="674063"/>
          </a:xfrm>
          <a:prstGeom prst="rect">
            <a:avLst/>
          </a:prstGeom>
        </p:spPr>
      </p:pic>
      <p:sp>
        <p:nvSpPr>
          <p:cNvPr id="5" name="ZoneTexte 4"/>
          <p:cNvSpPr txBox="1"/>
          <p:nvPr/>
        </p:nvSpPr>
        <p:spPr>
          <a:xfrm>
            <a:off x="736601" y="400788"/>
            <a:ext cx="4635500" cy="400110"/>
          </a:xfrm>
          <a:prstGeom prst="rect">
            <a:avLst/>
          </a:prstGeom>
          <a:noFill/>
        </p:spPr>
        <p:txBody>
          <a:bodyPr wrap="square" rtlCol="0">
            <a:spAutoFit/>
          </a:bodyPr>
          <a:lstStyle/>
          <a:p>
            <a:r>
              <a:rPr lang="fr-FR" sz="2000" b="1" u="sng" dirty="0" smtClean="0">
                <a:solidFill>
                  <a:srgbClr val="8A7C6F"/>
                </a:solidFill>
              </a:rPr>
              <a:t>Evénement organisé dans le cadre de :</a:t>
            </a:r>
            <a:endParaRPr lang="fr-FR" sz="2000" b="1" u="sng" dirty="0">
              <a:solidFill>
                <a:srgbClr val="8A7C6F"/>
              </a:solidFill>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5973" y="938793"/>
            <a:ext cx="6802628" cy="2543151"/>
          </a:xfrm>
          <a:prstGeom prst="rect">
            <a:avLst/>
          </a:prstGeom>
        </p:spPr>
      </p:pic>
    </p:spTree>
    <p:extLst>
      <p:ext uri="{BB962C8B-B14F-4D97-AF65-F5344CB8AC3E}">
        <p14:creationId xmlns:p14="http://schemas.microsoft.com/office/powerpoint/2010/main" val="2590261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a:defRPr/>
            </a:pPr>
            <a:r>
              <a:rPr lang="fr-BE" altLang="fr-FR" dirty="0" smtClean="0">
                <a:ea typeface="ＭＳ Ｐゴシック" pitchFamily="34" charset="-128"/>
              </a:rPr>
              <a:t>For Quality! - </a:t>
            </a:r>
            <a:r>
              <a:rPr lang="fr-BE" altLang="fr-FR" cap="all" dirty="0" smtClean="0">
                <a:ea typeface="ＭＳ Ｐゴシック" pitchFamily="34" charset="-128"/>
              </a:rPr>
              <a:t>GRANDES étapes</a:t>
            </a:r>
          </a:p>
        </p:txBody>
      </p:sp>
      <p:sp>
        <p:nvSpPr>
          <p:cNvPr id="12291" name="Espace réservé du contenu 2"/>
          <p:cNvSpPr>
            <a:spLocks noGrp="1"/>
          </p:cNvSpPr>
          <p:nvPr>
            <p:ph idx="1"/>
          </p:nvPr>
        </p:nvSpPr>
        <p:spPr>
          <a:xfrm>
            <a:off x="719668" y="1412875"/>
            <a:ext cx="10752667" cy="4464050"/>
          </a:xfrm>
        </p:spPr>
        <p:txBody>
          <a:bodyPr/>
          <a:lstStyle/>
          <a:p>
            <a:pPr>
              <a:defRPr/>
            </a:pPr>
            <a:r>
              <a:rPr lang="fr-BE" altLang="fr-FR" dirty="0" smtClean="0">
                <a:ea typeface="ＭＳ Ｐゴシック" pitchFamily="34" charset="-128"/>
              </a:rPr>
              <a:t>Un aperçu de la situation des SAP dans 11 pays européens en matière de la qualité des emplois et des services (</a:t>
            </a:r>
            <a:r>
              <a:rPr lang="fr-BE" altLang="fr-FR" b="1" dirty="0" smtClean="0">
                <a:ea typeface="ＭＳ Ｐゴシック" pitchFamily="34" charset="-128"/>
              </a:rPr>
              <a:t>rédaction de  11 rapports nationaux</a:t>
            </a:r>
            <a:r>
              <a:rPr lang="fr-BE" altLang="fr-FR" dirty="0" smtClean="0">
                <a:ea typeface="ＭＳ Ｐゴシック" pitchFamily="34" charset="-128"/>
              </a:rPr>
              <a:t>): </a:t>
            </a:r>
            <a:r>
              <a:rPr lang="fr-BE" altLang="fr-FR" dirty="0" smtClean="0">
                <a:solidFill>
                  <a:srgbClr val="00B050"/>
                </a:solidFill>
                <a:ea typeface="ＭＳ Ｐゴシック" pitchFamily="34" charset="-128"/>
              </a:rPr>
              <a:t>Italie, France, Belgique, Espagne,</a:t>
            </a:r>
            <a:r>
              <a:rPr lang="fr-BE" altLang="fr-FR" dirty="0" smtClean="0">
                <a:ea typeface="ＭＳ Ｐゴシック" pitchFamily="34" charset="-128"/>
              </a:rPr>
              <a:t> </a:t>
            </a:r>
            <a:r>
              <a:rPr lang="fr-BE" altLang="fr-FR" dirty="0" smtClean="0">
                <a:solidFill>
                  <a:srgbClr val="00B0F0"/>
                </a:solidFill>
                <a:ea typeface="ＭＳ Ｐゴシック" pitchFamily="34" charset="-128"/>
              </a:rPr>
              <a:t>Royaume-Uni, Suède, Pays-Bas, Finlande,</a:t>
            </a:r>
            <a:r>
              <a:rPr lang="fr-BE" altLang="fr-FR" dirty="0" smtClean="0">
                <a:ea typeface="ＭＳ Ｐゴシック" pitchFamily="34" charset="-128"/>
              </a:rPr>
              <a:t> </a:t>
            </a:r>
            <a:r>
              <a:rPr lang="fr-BE" altLang="fr-FR" dirty="0" smtClean="0">
                <a:solidFill>
                  <a:schemeClr val="tx1">
                    <a:lumMod val="75000"/>
                  </a:schemeClr>
                </a:solidFill>
                <a:ea typeface="ＭＳ Ｐゴシック" pitchFamily="34" charset="-128"/>
              </a:rPr>
              <a:t>Autriche, République tchèque et Allemagne</a:t>
            </a:r>
            <a:r>
              <a:rPr lang="fr-BE" altLang="fr-FR" dirty="0" smtClean="0">
                <a:ea typeface="ＭＳ Ｐゴシック" pitchFamily="34" charset="-128"/>
              </a:rPr>
              <a:t>. </a:t>
            </a:r>
          </a:p>
          <a:p>
            <a:pPr lvl="1">
              <a:defRPr/>
            </a:pPr>
            <a:endParaRPr lang="fr-BE" altLang="fr-FR" dirty="0" smtClean="0">
              <a:ea typeface="ＭＳ Ｐゴシック" pitchFamily="34" charset="-128"/>
            </a:endParaRPr>
          </a:p>
          <a:p>
            <a:pPr lvl="1">
              <a:defRPr/>
            </a:pPr>
            <a:r>
              <a:rPr lang="fr-BE" altLang="fr-FR" sz="2000" dirty="0" smtClean="0">
                <a:ea typeface="ＭＳ Ｐゴシック" pitchFamily="34" charset="-128"/>
              </a:rPr>
              <a:t>3 séminaires régionaux d’experts</a:t>
            </a:r>
          </a:p>
          <a:p>
            <a:pPr lvl="1">
              <a:defRPr/>
            </a:pPr>
            <a:endParaRPr lang="fr-BE" altLang="fr-FR" sz="600" dirty="0" smtClean="0">
              <a:ea typeface="ＭＳ Ｐゴシック" pitchFamily="34" charset="-128"/>
            </a:endParaRPr>
          </a:p>
          <a:p>
            <a:pPr lvl="2">
              <a:defRPr/>
            </a:pPr>
            <a:r>
              <a:rPr lang="fr-BE" altLang="fr-FR" sz="2000" dirty="0" smtClean="0">
                <a:solidFill>
                  <a:srgbClr val="00B050"/>
                </a:solidFill>
                <a:ea typeface="ＭＳ Ｐゴシック" pitchFamily="34" charset="-128"/>
              </a:rPr>
              <a:t>Rome, 7 Mai 2015 </a:t>
            </a:r>
            <a:r>
              <a:rPr lang="fr-BE" altLang="fr-FR" sz="2000" dirty="0" smtClean="0">
                <a:ea typeface="ＭＳ Ｐゴシック" pitchFamily="34" charset="-128"/>
              </a:rPr>
              <a:t> </a:t>
            </a:r>
          </a:p>
          <a:p>
            <a:pPr lvl="2">
              <a:defRPr/>
            </a:pPr>
            <a:r>
              <a:rPr lang="fr-BE" altLang="fr-FR" sz="2000" dirty="0" smtClean="0">
                <a:solidFill>
                  <a:srgbClr val="00B0F0"/>
                </a:solidFill>
                <a:ea typeface="ＭＳ Ｐゴシック" pitchFamily="34" charset="-128"/>
              </a:rPr>
              <a:t>Brighton, 27 Mai 2015 </a:t>
            </a:r>
            <a:r>
              <a:rPr lang="fr-BE" altLang="fr-FR" sz="2000" dirty="0" smtClean="0">
                <a:ea typeface="ＭＳ Ｐゴシック" pitchFamily="34" charset="-128"/>
              </a:rPr>
              <a:t> </a:t>
            </a:r>
          </a:p>
          <a:p>
            <a:pPr lvl="2">
              <a:defRPr/>
            </a:pPr>
            <a:r>
              <a:rPr lang="fr-BE" altLang="fr-FR" sz="2000" dirty="0" smtClean="0">
                <a:solidFill>
                  <a:schemeClr val="tx1">
                    <a:lumMod val="75000"/>
                  </a:schemeClr>
                </a:solidFill>
                <a:ea typeface="ＭＳ Ｐゴシック" pitchFamily="34" charset="-128"/>
              </a:rPr>
              <a:t>Vienne, 22 Septembre 2015 </a:t>
            </a:r>
            <a:r>
              <a:rPr lang="fr-BE" altLang="fr-FR" sz="2000" dirty="0" smtClean="0">
                <a:ea typeface="ＭＳ Ｐゴシック" pitchFamily="34" charset="-128"/>
              </a:rPr>
              <a:t> </a:t>
            </a:r>
          </a:p>
          <a:p>
            <a:pPr lvl="1">
              <a:defRPr/>
            </a:pPr>
            <a:endParaRPr lang="fr-BE" altLang="fr-FR" dirty="0" smtClean="0">
              <a:ea typeface="ＭＳ Ｐゴシック" pitchFamily="34" charset="-128"/>
            </a:endParaRPr>
          </a:p>
          <a:p>
            <a:pPr>
              <a:defRPr/>
            </a:pPr>
            <a:r>
              <a:rPr lang="fr-BE" altLang="fr-FR" dirty="0" smtClean="0">
                <a:ea typeface="ＭＳ Ｐゴシック" pitchFamily="34" charset="-128"/>
              </a:rPr>
              <a:t>Elaboration de </a:t>
            </a:r>
            <a:r>
              <a:rPr lang="fr-BE" altLang="fr-FR" b="1" dirty="0" smtClean="0">
                <a:ea typeface="ＭＳ Ｐゴシック" pitchFamily="34" charset="-128"/>
              </a:rPr>
              <a:t>Rapport européen</a:t>
            </a:r>
            <a:r>
              <a:rPr lang="fr-BE" altLang="fr-FR" dirty="0" smtClean="0">
                <a:ea typeface="ＭＳ Ｐゴシック" pitchFamily="34" charset="-128"/>
              </a:rPr>
              <a:t>, de </a:t>
            </a:r>
            <a:r>
              <a:rPr lang="fr-BE" altLang="fr-FR" b="1" dirty="0" smtClean="0">
                <a:ea typeface="ＭＳ Ｐゴシック" pitchFamily="34" charset="-128"/>
              </a:rPr>
              <a:t>Recommandations européennes</a:t>
            </a:r>
            <a:r>
              <a:rPr lang="fr-BE" altLang="fr-FR" dirty="0" smtClean="0">
                <a:ea typeface="ＭＳ Ｐゴシック" pitchFamily="34" charset="-128"/>
              </a:rPr>
              <a:t> et de la </a:t>
            </a:r>
            <a:r>
              <a:rPr lang="fr-BE" altLang="fr-FR" b="1" dirty="0" smtClean="0">
                <a:ea typeface="ＭＳ Ｐゴシック" pitchFamily="34" charset="-128"/>
              </a:rPr>
              <a:t>Boite à outils de bonnes pratiques.</a:t>
            </a:r>
            <a:endParaRPr lang="fr-BE" altLang="fr-FR" dirty="0" smtClean="0">
              <a:ea typeface="ＭＳ Ｐゴシック" pitchFamily="34" charset="-128"/>
            </a:endParaRPr>
          </a:p>
          <a:p>
            <a:pPr>
              <a:defRPr/>
            </a:pPr>
            <a:endParaRPr lang="fr-BE" altLang="fr-FR" dirty="0" smtClean="0">
              <a:ea typeface="ＭＳ Ｐゴシック" pitchFamily="34" charset="-128"/>
            </a:endParaRPr>
          </a:p>
          <a:p>
            <a:pPr marL="0" indent="0">
              <a:buFont typeface="Wingdings" pitchFamily="2" charset="2"/>
              <a:buNone/>
              <a:defRPr/>
            </a:pPr>
            <a:endParaRPr lang="fr-BE" altLang="fr-FR" dirty="0" smtClean="0">
              <a:ea typeface="ＭＳ Ｐゴシック" pitchFamily="34" charset="-128"/>
            </a:endParaRPr>
          </a:p>
        </p:txBody>
      </p:sp>
      <p:sp>
        <p:nvSpPr>
          <p:cNvPr id="9220"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Font typeface="Wingdings" pitchFamily="2" charset="2"/>
              <a:buChar char="§"/>
              <a:defRPr sz="2000">
                <a:solidFill>
                  <a:schemeClr val="bg2"/>
                </a:solidFill>
                <a:latin typeface="Arial" charset="0"/>
                <a:ea typeface="ＭＳ Ｐゴシック" pitchFamily="34" charset="-128"/>
                <a:cs typeface="Arial" charset="0"/>
              </a:defRPr>
            </a:lvl1pPr>
            <a:lvl2pPr marL="742950" indent="-285750" eaLnBrk="0" hangingPunct="0">
              <a:spcBef>
                <a:spcPct val="20000"/>
              </a:spcBef>
              <a:buClr>
                <a:schemeClr val="folHlink"/>
              </a:buClr>
              <a:buSzPct val="75000"/>
              <a:buFont typeface="Arial" charset="0"/>
              <a:buChar char="►"/>
              <a:defRPr>
                <a:solidFill>
                  <a:schemeClr val="bg2"/>
                </a:solidFill>
                <a:latin typeface="Arial" charset="0"/>
                <a:ea typeface="Arial" charset="0"/>
                <a:cs typeface="Arial" charset="0"/>
              </a:defRPr>
            </a:lvl2pPr>
            <a:lvl3pPr marL="1143000" indent="-228600" eaLnBrk="0" hangingPunct="0">
              <a:spcBef>
                <a:spcPct val="20000"/>
              </a:spcBef>
              <a:buClr>
                <a:schemeClr val="tx1"/>
              </a:buClr>
              <a:buChar char="•"/>
              <a:defRPr sz="1600">
                <a:solidFill>
                  <a:schemeClr val="bg2"/>
                </a:solidFill>
                <a:latin typeface="Arial" charset="0"/>
                <a:ea typeface="Arial" charset="0"/>
                <a:cs typeface="Arial" charset="0"/>
              </a:defRPr>
            </a:lvl3pPr>
            <a:lvl4pPr marL="1600200" indent="-228600" eaLnBrk="0" hangingPunct="0">
              <a:spcBef>
                <a:spcPct val="20000"/>
              </a:spcBef>
              <a:buClr>
                <a:schemeClr val="tx1"/>
              </a:buClr>
              <a:buChar char="–"/>
              <a:defRPr sz="1400">
                <a:solidFill>
                  <a:schemeClr val="bg2"/>
                </a:solidFill>
                <a:latin typeface="Arial" charset="0"/>
                <a:ea typeface="Arial" charset="0"/>
                <a:cs typeface="Arial" charset="0"/>
              </a:defRPr>
            </a:lvl4pPr>
            <a:lvl5pPr marL="2057400" indent="-228600" eaLnBrk="0" hangingPunct="0">
              <a:spcBef>
                <a:spcPct val="20000"/>
              </a:spcBef>
              <a:buClr>
                <a:schemeClr val="tx1"/>
              </a:buClr>
              <a:buChar char="»"/>
              <a:defRPr sz="1400">
                <a:solidFill>
                  <a:schemeClr val="bg2"/>
                </a:solidFill>
                <a:latin typeface="Arial" charset="0"/>
                <a:ea typeface="Arial" charset="0"/>
                <a:cs typeface="Arial" charset="0"/>
              </a:defRPr>
            </a:lvl5pPr>
            <a:lvl6pPr marL="25146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6pPr>
            <a:lvl7pPr marL="29718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7pPr>
            <a:lvl8pPr marL="34290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8pPr>
            <a:lvl9pPr marL="3886200" indent="-228600" eaLnBrk="0" fontAlgn="base" hangingPunct="0">
              <a:spcBef>
                <a:spcPct val="20000"/>
              </a:spcBef>
              <a:spcAft>
                <a:spcPct val="0"/>
              </a:spcAft>
              <a:buClr>
                <a:schemeClr val="tx1"/>
              </a:buClr>
              <a:buChar char="»"/>
              <a:defRPr sz="1400">
                <a:solidFill>
                  <a:schemeClr val="bg2"/>
                </a:solidFill>
                <a:latin typeface="Arial" charset="0"/>
                <a:ea typeface="Arial" charset="0"/>
                <a:cs typeface="Arial" charset="0"/>
              </a:defRPr>
            </a:lvl9pPr>
          </a:lstStyle>
          <a:p>
            <a:pPr eaLnBrk="1" hangingPunct="1">
              <a:spcBef>
                <a:spcPct val="0"/>
              </a:spcBef>
              <a:buClrTx/>
              <a:buFontTx/>
              <a:buNone/>
            </a:pPr>
            <a:fld id="{FBCC75D0-F004-4B63-9A15-CC8B7B304C56}" type="slidenum">
              <a:rPr lang="fr-FR" altLang="fr-FR" sz="1400" smtClean="0">
                <a:solidFill>
                  <a:srgbClr val="CA202B"/>
                </a:solidFill>
              </a:rPr>
              <a:pPr eaLnBrk="1" hangingPunct="1">
                <a:spcBef>
                  <a:spcPct val="0"/>
                </a:spcBef>
                <a:buClrTx/>
                <a:buFontTx/>
                <a:buNone/>
              </a:pPr>
              <a:t>9</a:t>
            </a:fld>
            <a:endParaRPr lang="fr-FR" altLang="fr-FR" sz="1400" smtClean="0">
              <a:solidFill>
                <a:srgbClr val="CA202B"/>
              </a:solidFill>
            </a:endParaRP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135" y="260351"/>
            <a:ext cx="137371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179069"/>
      </p:ext>
    </p:extLst>
  </p:cSld>
  <p:clrMapOvr>
    <a:masterClrMapping/>
  </p:clrMapOvr>
  <p:transition/>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Rétrospective">
  <a:themeElements>
    <a:clrScheme name="Personnalisé 6">
      <a:dk1>
        <a:sysClr val="windowText" lastClr="000000"/>
      </a:dk1>
      <a:lt1>
        <a:sysClr val="window" lastClr="FFFFFF"/>
      </a:lt1>
      <a:dk2>
        <a:srgbClr val="632E62"/>
      </a:dk2>
      <a:lt2>
        <a:srgbClr val="EAE5EB"/>
      </a:lt2>
      <a:accent1>
        <a:srgbClr val="935AA0"/>
      </a:accent1>
      <a:accent2>
        <a:srgbClr val="935AA0"/>
      </a:accent2>
      <a:accent3>
        <a:srgbClr val="935AA0"/>
      </a:accent3>
      <a:accent4>
        <a:srgbClr val="935AA0"/>
      </a:accent4>
      <a:accent5>
        <a:srgbClr val="935AA0"/>
      </a:accent5>
      <a:accent6>
        <a:srgbClr val="935AA0"/>
      </a:accent6>
      <a:hlink>
        <a:srgbClr val="935AA0"/>
      </a:hlink>
      <a:folHlink>
        <a:srgbClr val="935A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étrospective">
  <a:themeElements>
    <a:clrScheme name="Personnalisé 6">
      <a:dk1>
        <a:sysClr val="windowText" lastClr="000000"/>
      </a:dk1>
      <a:lt1>
        <a:sysClr val="window" lastClr="FFFFFF"/>
      </a:lt1>
      <a:dk2>
        <a:srgbClr val="632E62"/>
      </a:dk2>
      <a:lt2>
        <a:srgbClr val="EAE5EB"/>
      </a:lt2>
      <a:accent1>
        <a:srgbClr val="935AA0"/>
      </a:accent1>
      <a:accent2>
        <a:srgbClr val="935AA0"/>
      </a:accent2>
      <a:accent3>
        <a:srgbClr val="935AA0"/>
      </a:accent3>
      <a:accent4>
        <a:srgbClr val="935AA0"/>
      </a:accent4>
      <a:accent5>
        <a:srgbClr val="935AA0"/>
      </a:accent5>
      <a:accent6>
        <a:srgbClr val="935AA0"/>
      </a:accent6>
      <a:hlink>
        <a:srgbClr val="935AA0"/>
      </a:hlink>
      <a:folHlink>
        <a:srgbClr val="935A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3.xml><?xml version="1.0" encoding="utf-8"?>
<a:theme xmlns:a="http://schemas.openxmlformats.org/drawingml/2006/main" name="2_Rétrospective">
  <a:themeElements>
    <a:clrScheme name="Personnalisé 6">
      <a:dk1>
        <a:sysClr val="windowText" lastClr="000000"/>
      </a:dk1>
      <a:lt1>
        <a:sysClr val="window" lastClr="FFFFFF"/>
      </a:lt1>
      <a:dk2>
        <a:srgbClr val="632E62"/>
      </a:dk2>
      <a:lt2>
        <a:srgbClr val="EAE5EB"/>
      </a:lt2>
      <a:accent1>
        <a:srgbClr val="935AA0"/>
      </a:accent1>
      <a:accent2>
        <a:srgbClr val="935AA0"/>
      </a:accent2>
      <a:accent3>
        <a:srgbClr val="935AA0"/>
      </a:accent3>
      <a:accent4>
        <a:srgbClr val="935AA0"/>
      </a:accent4>
      <a:accent5>
        <a:srgbClr val="935AA0"/>
      </a:accent5>
      <a:accent6>
        <a:srgbClr val="935AA0"/>
      </a:accent6>
      <a:hlink>
        <a:srgbClr val="935AA0"/>
      </a:hlink>
      <a:folHlink>
        <a:srgbClr val="935A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4.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odèle par défaut">
  <a:themeElements>
    <a:clrScheme name="2_Modèle par défaut 1">
      <a:dk1>
        <a:srgbClr val="CA202B"/>
      </a:dk1>
      <a:lt1>
        <a:srgbClr val="FFFFFF"/>
      </a:lt1>
      <a:dk2>
        <a:srgbClr val="000000"/>
      </a:dk2>
      <a:lt2>
        <a:srgbClr val="58595B"/>
      </a:lt2>
      <a:accent1>
        <a:srgbClr val="22376F"/>
      </a:accent1>
      <a:accent2>
        <a:srgbClr val="009C91"/>
      </a:accent2>
      <a:accent3>
        <a:srgbClr val="FFFFFF"/>
      </a:accent3>
      <a:accent4>
        <a:srgbClr val="AC1A23"/>
      </a:accent4>
      <a:accent5>
        <a:srgbClr val="ABAEBB"/>
      </a:accent5>
      <a:accent6>
        <a:srgbClr val="008D83"/>
      </a:accent6>
      <a:hlink>
        <a:srgbClr val="E5E0DD"/>
      </a:hlink>
      <a:folHlink>
        <a:srgbClr val="9D9FA2"/>
      </a:folHlink>
    </a:clrScheme>
    <a:fontScheme name="2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Modèle par défaut 1">
        <a:dk1>
          <a:srgbClr val="CA202B"/>
        </a:dk1>
        <a:lt1>
          <a:srgbClr val="FFFFFF"/>
        </a:lt1>
        <a:dk2>
          <a:srgbClr val="000000"/>
        </a:dk2>
        <a:lt2>
          <a:srgbClr val="58595B"/>
        </a:lt2>
        <a:accent1>
          <a:srgbClr val="22376F"/>
        </a:accent1>
        <a:accent2>
          <a:srgbClr val="009C91"/>
        </a:accent2>
        <a:accent3>
          <a:srgbClr val="FFFFFF"/>
        </a:accent3>
        <a:accent4>
          <a:srgbClr val="AC1A23"/>
        </a:accent4>
        <a:accent5>
          <a:srgbClr val="ABAEBB"/>
        </a:accent5>
        <a:accent6>
          <a:srgbClr val="008D83"/>
        </a:accent6>
        <a:hlink>
          <a:srgbClr val="E5E0DD"/>
        </a:hlink>
        <a:folHlink>
          <a:srgbClr val="9D9FA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CharteInseeBleu">
  <a:themeElements>
    <a:clrScheme name="CharteInseeBleu 2">
      <a:dk1>
        <a:srgbClr val="333333"/>
      </a:dk1>
      <a:lt1>
        <a:srgbClr val="FFFFFF"/>
      </a:lt1>
      <a:dk2>
        <a:srgbClr val="333333"/>
      </a:dk2>
      <a:lt2>
        <a:srgbClr val="777777"/>
      </a:lt2>
      <a:accent1>
        <a:srgbClr val="FF6600"/>
      </a:accent1>
      <a:accent2>
        <a:srgbClr val="000099"/>
      </a:accent2>
      <a:accent3>
        <a:srgbClr val="FFFFFF"/>
      </a:accent3>
      <a:accent4>
        <a:srgbClr val="2A2A2A"/>
      </a:accent4>
      <a:accent5>
        <a:srgbClr val="FFB8AA"/>
      </a:accent5>
      <a:accent6>
        <a:srgbClr val="00008A"/>
      </a:accent6>
      <a:hlink>
        <a:srgbClr val="000099"/>
      </a:hlink>
      <a:folHlink>
        <a:srgbClr val="000099"/>
      </a:folHlink>
    </a:clrScheme>
    <a:fontScheme name="CharteInseeBle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rteInseeBleu 1">
        <a:dk1>
          <a:srgbClr val="1C1C1C"/>
        </a:dk1>
        <a:lt1>
          <a:srgbClr val="FFFFFF"/>
        </a:lt1>
        <a:dk2>
          <a:srgbClr val="1C1C1C"/>
        </a:dk2>
        <a:lt2>
          <a:srgbClr val="777777"/>
        </a:lt2>
        <a:accent1>
          <a:srgbClr val="FF0000"/>
        </a:accent1>
        <a:accent2>
          <a:srgbClr val="000099"/>
        </a:accent2>
        <a:accent3>
          <a:srgbClr val="FFFFFF"/>
        </a:accent3>
        <a:accent4>
          <a:srgbClr val="161616"/>
        </a:accent4>
        <a:accent5>
          <a:srgbClr val="FFAAAA"/>
        </a:accent5>
        <a:accent6>
          <a:srgbClr val="0000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
      <a:clrScheme name="CharteInseeBleu 2">
        <a:dk1>
          <a:srgbClr val="333333"/>
        </a:dk1>
        <a:lt1>
          <a:srgbClr val="FFFFFF"/>
        </a:lt1>
        <a:dk2>
          <a:srgbClr val="333333"/>
        </a:dk2>
        <a:lt2>
          <a:srgbClr val="777777"/>
        </a:lt2>
        <a:accent1>
          <a:srgbClr val="FF6600"/>
        </a:accent1>
        <a:accent2>
          <a:srgbClr val="000099"/>
        </a:accent2>
        <a:accent3>
          <a:srgbClr val="FFFFFF"/>
        </a:accent3>
        <a:accent4>
          <a:srgbClr val="2A2A2A"/>
        </a:accent4>
        <a:accent5>
          <a:srgbClr val="FFB8AA"/>
        </a:accent5>
        <a:accent6>
          <a:srgbClr val="0000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
      <a:clrScheme name="CharteInseeBleu 3">
        <a:dk1>
          <a:srgbClr val="1C1C1C"/>
        </a:dk1>
        <a:lt1>
          <a:srgbClr val="FFFFFF"/>
        </a:lt1>
        <a:dk2>
          <a:srgbClr val="1C1C1C"/>
        </a:dk2>
        <a:lt2>
          <a:srgbClr val="777777"/>
        </a:lt2>
        <a:accent1>
          <a:srgbClr val="FF6600"/>
        </a:accent1>
        <a:accent2>
          <a:srgbClr val="000099"/>
        </a:accent2>
        <a:accent3>
          <a:srgbClr val="FFFFFF"/>
        </a:accent3>
        <a:accent4>
          <a:srgbClr val="161616"/>
        </a:accent4>
        <a:accent5>
          <a:srgbClr val="FFB8AA"/>
        </a:accent5>
        <a:accent6>
          <a:srgbClr val="0000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609</TotalTime>
  <Words>4882</Words>
  <Application>Microsoft Office PowerPoint</Application>
  <PresentationFormat>Personnalisé</PresentationFormat>
  <Paragraphs>990</Paragraphs>
  <Slides>87</Slides>
  <Notes>19</Notes>
  <HiddenSlides>0</HiddenSlides>
  <MMClips>0</MMClips>
  <ScaleCrop>false</ScaleCrop>
  <HeadingPairs>
    <vt:vector size="6" baseType="variant">
      <vt:variant>
        <vt:lpstr>Thème</vt:lpstr>
      </vt:variant>
      <vt:variant>
        <vt:i4>7</vt:i4>
      </vt:variant>
      <vt:variant>
        <vt:lpstr>Serveurs OLE incorporés</vt:lpstr>
      </vt:variant>
      <vt:variant>
        <vt:i4>2</vt:i4>
      </vt:variant>
      <vt:variant>
        <vt:lpstr>Titres des diapositives</vt:lpstr>
      </vt:variant>
      <vt:variant>
        <vt:i4>87</vt:i4>
      </vt:variant>
    </vt:vector>
  </HeadingPairs>
  <TitlesOfParts>
    <vt:vector size="96" baseType="lpstr">
      <vt:lpstr>Rétrospective</vt:lpstr>
      <vt:lpstr>1_Rétrospective</vt:lpstr>
      <vt:lpstr>2_Rétrospective</vt:lpstr>
      <vt:lpstr>Modèle par défaut</vt:lpstr>
      <vt:lpstr>2_Modèle par défaut</vt:lpstr>
      <vt:lpstr>Angles</vt:lpstr>
      <vt:lpstr>CharteInseeBleu</vt:lpstr>
      <vt:lpstr>Image bitmap</vt:lpstr>
      <vt:lpstr>Image Paintbrush</vt:lpstr>
      <vt:lpstr>Présentation PowerPoint</vt:lpstr>
      <vt:lpstr>« INNOV’ EN SAP » - 21 Novembre 2016</vt:lpstr>
      <vt:lpstr>« INNOV’ EN SAP » - 21 Novembre 2016</vt:lpstr>
      <vt:lpstr>Services à la Personne :  Quelles potentialités d’emplois et de services innovants ?</vt:lpstr>
      <vt:lpstr>Services à la Personne  en Europe : pour une meilleure qualité des emplois et des services</vt:lpstr>
      <vt:lpstr>Plan</vt:lpstr>
      <vt:lpstr>For Quality! - OBJECTIFS ET V.A.</vt:lpstr>
      <vt:lpstr>For Quality! - PARTENARIAT</vt:lpstr>
      <vt:lpstr>For Quality! - GRANDES étapes</vt:lpstr>
      <vt:lpstr>Conclusions et résultats clés</vt:lpstr>
      <vt:lpstr>Conclusions et résultats clés</vt:lpstr>
      <vt:lpstr>Conclusions et résultats clés</vt:lpstr>
      <vt:lpstr>Conclusions et résultats clés</vt:lpstr>
      <vt:lpstr>Conclusions et résultats clés</vt:lpstr>
      <vt:lpstr>Conclusions et résultats clés</vt:lpstr>
      <vt:lpstr>Les Services à la Personne  en Hauts-de-France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Silver économie  en Hauts-de-France </vt:lpstr>
      <vt:lpstr>La Silver économie en région  Hauts de France</vt:lpstr>
      <vt:lpstr>Plan de la présentation</vt:lpstr>
      <vt:lpstr>La Silver économie en région Hauts de France</vt:lpstr>
      <vt:lpstr>1. Quelle définition de la SE ?</vt:lpstr>
      <vt:lpstr>1. Quelle définition de la SE ?</vt:lpstr>
      <vt:lpstr>1. Quelle définition de la SE ?</vt:lpstr>
      <vt:lpstr>1. Quelle définition de la SE ?</vt:lpstr>
      <vt:lpstr>La Silver économie en région Hauts de France</vt:lpstr>
      <vt:lpstr>2.1 La démographie</vt:lpstr>
      <vt:lpstr>2.1 La démographie</vt:lpstr>
      <vt:lpstr>2.1 La démographie</vt:lpstr>
      <vt:lpstr>2.1 La démographie</vt:lpstr>
      <vt:lpstr>2.1 La démographie</vt:lpstr>
      <vt:lpstr>2.2. L’accessibilité (par la route) des seniors aux équipements </vt:lpstr>
      <vt:lpstr>2.3 Les revenus</vt:lpstr>
      <vt:lpstr>2.3 Les revenus</vt:lpstr>
      <vt:lpstr>2.4 La consommation</vt:lpstr>
      <vt:lpstr>2.5 Le patrimoine</vt:lpstr>
      <vt:lpstr>2.6 Analyse de la demande au travers de secteurs spécifiques</vt:lpstr>
      <vt:lpstr>2.7 Les besoins des populations vieillissantes et/ou dépendantes</vt:lpstr>
      <vt:lpstr>2.7 Les besoins des populations vieillissantes et/ou dépendantes</vt:lpstr>
      <vt:lpstr>2.7 Les besoins des populations vieillissantes et/ou dépendantes</vt:lpstr>
      <vt:lpstr>2.7 Les besoins des populations vieillissantes et/ou dépendantes</vt:lpstr>
      <vt:lpstr>La Silver économie en région Hauts de France</vt:lpstr>
      <vt:lpstr>3.1 Où sont les entreprises de la Silver économie ?</vt:lpstr>
      <vt:lpstr>3.2 Analyse des secteurs « ad hoc »</vt:lpstr>
      <vt:lpstr>3.2 Analyse des secteurs « ad hoc »</vt:lpstr>
      <vt:lpstr>3.3 Quid des autres entreprises ?</vt:lpstr>
      <vt:lpstr>3.4 L’offre au travers de secteurs spécifiques</vt:lpstr>
      <vt:lpstr>Les potentialités des SAP en Hauts-de-France</vt:lpstr>
      <vt:lpstr>Objets ET méthode</vt:lpstr>
      <vt:lpstr>UN niveau de connaissance A RENFORCER   UNE BONNE image des PROFESSIONNELS DES SAP</vt:lpstr>
      <vt:lpstr>TAUX DE recours aux SAP : 37%</vt:lpstr>
      <vt:lpstr>Plus de 9 consommateurs sur 10 satisfaits  des professionnels des SAP</vt:lpstr>
      <vt:lpstr>Une bonne connaissance des aides au recours aux SAP</vt:lpstr>
      <vt:lpstr>Les freins et les leviers pour Le recours aux services à la personne : la qualité est un enjeu</vt:lpstr>
      <vt:lpstr> Approfondir les potentiels liés aux différentes situations, aux problématiques spécifiques</vt:lpstr>
      <vt:lpstr>Une évolution des organisations offrant  les services à la personne</vt:lpstr>
      <vt:lpstr>Privilégier une approche territoriale pour le développement des services</vt:lpstr>
      <vt:lpstr> Un effort en matière d’information, de marketing, de communication</vt:lpstr>
      <vt:lpstr>Développer les interactions entre les services à la personne et les nouvelles technologies</vt:lpstr>
      <vt:lpstr>Services à la Personne :  Quelles potentialités d’emplois et de services innovants ?</vt:lpstr>
      <vt:lpstr>Adaptation de la société au vieillissement et Silver Economie :  Quelles potentialités d’innovations sociales et numériques  pour les Services à la Personnes ? </vt:lpstr>
      <vt:lpstr>Adaptation de la société au vieillissement et Silver Economie :  Quelles potentialités d’innovations sociales et numériques  pour les Services à la Personnes ? </vt:lpstr>
      <vt:lpstr>Adaptation de la société au vieillissement et Silver Economie :  Quelles potentialités d’innovations sociales et numériques  pour les Services à la Personnes ? </vt:lpstr>
      <vt:lpstr>Les Risques Professionnels dans l’aide à domicile  </vt:lpstr>
      <vt:lpstr>Les Risques Professionnels dans l’aide à domicile  </vt:lpstr>
      <vt:lpstr>Les Risques Professionnels dans l’aide à domicile </vt:lpstr>
      <vt:lpstr>Les Risques Professionnels dans l’aide à domicile </vt:lpstr>
      <vt:lpstr>Adaptation de la société au vieillissement et Silver Economie :  Quelles potentialités d’innovations sociales et numériques  pour les Services à la Personnes ? </vt:lpstr>
      <vt:lpstr>Adaptation de la société au vieillissement et Silver Economie :  Quelles potentialités d’innovations sociales et numériques  pour les Services à la Personnes ? </vt:lpstr>
      <vt:lpstr>« INNOV’ EN SAP » - 21 Novembre 2016</vt:lpstr>
      <vt:lpstr>« INNOV’ EN SAP » - 21 Novembre 2016</vt:lpstr>
      <vt:lpstr>« INNOV’ EN SAP » - 21 Novembre 2016</vt:lpstr>
      <vt:lpstr>« INNOV’ EN SAP » - 21 Novembre 2016</vt:lpstr>
      <vt:lpstr>Présentation PowerPoint</vt:lpstr>
      <vt:lpstr>Présentation PowerPoint</vt:lpstr>
    </vt:vector>
  </TitlesOfParts>
  <Company>NFID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Marina CHALAVON</dc:creator>
  <cp:lastModifiedBy>AZI Nadia</cp:lastModifiedBy>
  <cp:revision>96</cp:revision>
  <dcterms:created xsi:type="dcterms:W3CDTF">2016-10-20T12:09:42Z</dcterms:created>
  <dcterms:modified xsi:type="dcterms:W3CDTF">2016-11-18T11:15:42Z</dcterms:modified>
</cp:coreProperties>
</file>