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7" r:id="rId2"/>
    <p:sldId id="258" r:id="rId3"/>
    <p:sldId id="282" r:id="rId4"/>
    <p:sldId id="260" r:id="rId5"/>
    <p:sldId id="261" r:id="rId6"/>
    <p:sldId id="283" r:id="rId7"/>
    <p:sldId id="288" r:id="rId8"/>
    <p:sldId id="264" r:id="rId9"/>
    <p:sldId id="266" r:id="rId10"/>
    <p:sldId id="284" r:id="rId11"/>
    <p:sldId id="290" r:id="rId12"/>
    <p:sldId id="285" r:id="rId13"/>
    <p:sldId id="287" r:id="rId14"/>
    <p:sldId id="272" r:id="rId15"/>
    <p:sldId id="286" r:id="rId16"/>
    <p:sldId id="275" r:id="rId17"/>
    <p:sldId id="277" r:id="rId18"/>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360A771F-C986-4DE0-BB8C-4AF09083C70A}" type="datetimeFigureOut">
              <a:rPr lang="fr-FR" smtClean="0"/>
              <a:t>31/03/2023</a:t>
            </a:fld>
            <a:endParaRPr lang="fr-FR"/>
          </a:p>
        </p:txBody>
      </p:sp>
      <p:sp>
        <p:nvSpPr>
          <p:cNvPr id="4" name="Espace réservé du pied de page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655FD251-CC33-422E-B9C6-FB4061AD5EB2}" type="slidenum">
              <a:rPr lang="fr-FR" smtClean="0"/>
              <a:t>‹N°›</a:t>
            </a:fld>
            <a:endParaRPr lang="fr-FR"/>
          </a:p>
        </p:txBody>
      </p:sp>
    </p:spTree>
    <p:extLst>
      <p:ext uri="{BB962C8B-B14F-4D97-AF65-F5344CB8AC3E}">
        <p14:creationId xmlns:p14="http://schemas.microsoft.com/office/powerpoint/2010/main" val="1517448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82442B4F-C84A-4DA9-A035-CF6CFFB2A095}" type="datetimeFigureOut">
              <a:rPr lang="fr-FR" smtClean="0"/>
              <a:t>31/03/2023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221971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2442B4F-C84A-4DA9-A035-CF6CFFB2A095}" type="datetimeFigureOut">
              <a:rPr lang="fr-FR" smtClean="0"/>
              <a:t>31/03/2023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45913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2442B4F-C84A-4DA9-A035-CF6CFFB2A095}" type="datetimeFigureOut">
              <a:rPr lang="fr-FR" smtClean="0"/>
              <a:t>31/03/2023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1905106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2442B4F-C84A-4DA9-A035-CF6CFFB2A095}" type="datetimeFigureOut">
              <a:rPr lang="fr-FR" smtClean="0"/>
              <a:t>31/03/2023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4055012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82442B4F-C84A-4DA9-A035-CF6CFFB2A095}" type="datetimeFigureOut">
              <a:rPr lang="fr-FR" smtClean="0"/>
              <a:t>31/03/2023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303531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2442B4F-C84A-4DA9-A035-CF6CFFB2A095}" type="datetimeFigureOut">
              <a:rPr lang="fr-FR" smtClean="0"/>
              <a:t>31/03/2023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426108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2442B4F-C84A-4DA9-A035-CF6CFFB2A095}" type="datetimeFigureOut">
              <a:rPr lang="fr-FR" smtClean="0"/>
              <a:t>31/03/2023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88660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2442B4F-C84A-4DA9-A035-CF6CFFB2A095}" type="datetimeFigureOut">
              <a:rPr lang="fr-FR" smtClean="0"/>
              <a:t>31/03/2023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284490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442B4F-C84A-4DA9-A035-CF6CFFB2A095}" type="datetimeFigureOut">
              <a:rPr lang="fr-FR" smtClean="0"/>
              <a:t>31/03/2023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309387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2442B4F-C84A-4DA9-A035-CF6CFFB2A095}" type="datetimeFigureOut">
              <a:rPr lang="fr-FR" smtClean="0"/>
              <a:t>31/03/2023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2785500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2442B4F-C84A-4DA9-A035-CF6CFFB2A095}" type="datetimeFigureOut">
              <a:rPr lang="fr-FR" smtClean="0"/>
              <a:t>31/03/2023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5F8146-8057-4193-986D-DC43C82D0479}" type="slidenum">
              <a:rPr lang="fr-FR" smtClean="0"/>
              <a:t>‹N°›</a:t>
            </a:fld>
            <a:endParaRPr lang="fr-FR"/>
          </a:p>
        </p:txBody>
      </p:sp>
    </p:spTree>
    <p:extLst>
      <p:ext uri="{BB962C8B-B14F-4D97-AF65-F5344CB8AC3E}">
        <p14:creationId xmlns:p14="http://schemas.microsoft.com/office/powerpoint/2010/main" val="1457041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442B4F-C84A-4DA9-A035-CF6CFFB2A095}" type="datetimeFigureOut">
              <a:rPr lang="fr-FR" smtClean="0"/>
              <a:t>31/03/2023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F8146-8057-4193-986D-DC43C82D0479}" type="slidenum">
              <a:rPr lang="fr-FR" smtClean="0"/>
              <a:t>‹N°›</a:t>
            </a:fld>
            <a:endParaRPr lang="fr-FR"/>
          </a:p>
        </p:txBody>
      </p:sp>
    </p:spTree>
    <p:extLst>
      <p:ext uri="{BB962C8B-B14F-4D97-AF65-F5344CB8AC3E}">
        <p14:creationId xmlns:p14="http://schemas.microsoft.com/office/powerpoint/2010/main" val="2752304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547" y="383565"/>
            <a:ext cx="1999053" cy="1673835"/>
          </a:xfrm>
          <a:prstGeom prst="rect">
            <a:avLst/>
          </a:prstGeom>
          <a:noFill/>
          <a:ln>
            <a:noFill/>
          </a:ln>
        </p:spPr>
      </p:pic>
      <p:sp>
        <p:nvSpPr>
          <p:cNvPr id="5" name="ZoneTexte 4"/>
          <p:cNvSpPr txBox="1"/>
          <p:nvPr/>
        </p:nvSpPr>
        <p:spPr>
          <a:xfrm>
            <a:off x="1905201" y="2522531"/>
            <a:ext cx="8488017" cy="1938992"/>
          </a:xfrm>
          <a:prstGeom prst="rect">
            <a:avLst/>
          </a:prstGeom>
          <a:solidFill>
            <a:schemeClr val="accent1">
              <a:lumMod val="20000"/>
              <a:lumOff val="80000"/>
            </a:schemeClr>
          </a:solidFill>
        </p:spPr>
        <p:txBody>
          <a:bodyPr wrap="square" rtlCol="0">
            <a:spAutoFit/>
          </a:bodyPr>
          <a:lstStyle/>
          <a:p>
            <a:pPr algn="ctr"/>
            <a:r>
              <a:rPr lang="fr-FR" sz="2400" b="1" dirty="0">
                <a:solidFill>
                  <a:schemeClr val="accent1">
                    <a:lumMod val="50000"/>
                  </a:schemeClr>
                </a:solidFill>
              </a:rPr>
              <a:t>Elaboration feuille de route CPRDFOP 2023-2024</a:t>
            </a:r>
          </a:p>
          <a:p>
            <a:pPr algn="ctr"/>
            <a:endParaRPr lang="fr-FR" sz="2400" b="1" dirty="0">
              <a:solidFill>
                <a:schemeClr val="accent1">
                  <a:lumMod val="50000"/>
                </a:schemeClr>
              </a:solidFill>
            </a:endParaRPr>
          </a:p>
          <a:p>
            <a:pPr algn="ctr"/>
            <a:r>
              <a:rPr lang="fr-FR" sz="2400" b="1" dirty="0">
                <a:solidFill>
                  <a:schemeClr val="accent1">
                    <a:lumMod val="50000"/>
                  </a:schemeClr>
                </a:solidFill>
              </a:rPr>
              <a:t>Propositions de l’Etat et de la Région</a:t>
            </a:r>
          </a:p>
          <a:p>
            <a:pPr algn="ctr"/>
            <a:r>
              <a:rPr lang="fr-FR" sz="2400" b="1" dirty="0">
                <a:solidFill>
                  <a:schemeClr val="accent1">
                    <a:lumMod val="50000"/>
                  </a:schemeClr>
                </a:solidFill>
              </a:rPr>
              <a:t>pour le Comité de Suivi Quadripartite du CREFOP du 3 avril 2023</a:t>
            </a:r>
          </a:p>
          <a:p>
            <a:pPr algn="ctr"/>
            <a:endParaRPr lang="fr-FR" sz="2400" b="1" dirty="0">
              <a:solidFill>
                <a:schemeClr val="accent1">
                  <a:lumMod val="50000"/>
                </a:schemeClr>
              </a:solidFill>
            </a:endParaRPr>
          </a:p>
        </p:txBody>
      </p:sp>
      <p:sp>
        <p:nvSpPr>
          <p:cNvPr id="8" name="Espace réservé du numéro de diapositive 7"/>
          <p:cNvSpPr>
            <a:spLocks noGrp="1"/>
          </p:cNvSpPr>
          <p:nvPr>
            <p:ph type="sldNum" sz="quarter" idx="12"/>
          </p:nvPr>
        </p:nvSpPr>
        <p:spPr/>
        <p:txBody>
          <a:bodyPr/>
          <a:lstStyle/>
          <a:p>
            <a:fld id="{53769B93-400B-4583-AA98-79B9B39E1E4A}" type="slidenum">
              <a:rPr lang="fr-FR" smtClean="0"/>
              <a:t>1</a:t>
            </a:fld>
            <a:endParaRPr lang="fr-FR"/>
          </a:p>
        </p:txBody>
      </p:sp>
      <p:pic>
        <p:nvPicPr>
          <p:cNvPr id="6" name="Image 5"/>
          <p:cNvPicPr/>
          <p:nvPr/>
        </p:nvPicPr>
        <p:blipFill>
          <a:blip r:embed="rId3">
            <a:extLst>
              <a:ext uri="{28A0092B-C50C-407E-A947-70E740481C1C}">
                <a14:useLocalDpi xmlns:a14="http://schemas.microsoft.com/office/drawing/2010/main" val="0"/>
              </a:ext>
            </a:extLst>
          </a:blip>
          <a:srcRect/>
          <a:stretch>
            <a:fillRect/>
          </a:stretch>
        </p:blipFill>
        <p:spPr bwMode="auto">
          <a:xfrm>
            <a:off x="10393218" y="134912"/>
            <a:ext cx="1219200" cy="1219200"/>
          </a:xfrm>
          <a:prstGeom prst="rect">
            <a:avLst/>
          </a:prstGeom>
          <a:noFill/>
        </p:spPr>
      </p:pic>
      <p:sp>
        <p:nvSpPr>
          <p:cNvPr id="2" name="Espace réservé de la date 1"/>
          <p:cNvSpPr>
            <a:spLocks noGrp="1"/>
          </p:cNvSpPr>
          <p:nvPr>
            <p:ph type="dt" sz="half" idx="10"/>
          </p:nvPr>
        </p:nvSpPr>
        <p:spPr/>
        <p:txBody>
          <a:bodyPr/>
          <a:lstStyle/>
          <a:p>
            <a:r>
              <a:rPr lang="fr-FR" dirty="0"/>
              <a:t>06/03/2023</a:t>
            </a:r>
          </a:p>
        </p:txBody>
      </p:sp>
    </p:spTree>
    <p:extLst>
      <p:ext uri="{BB962C8B-B14F-4D97-AF65-F5344CB8AC3E}">
        <p14:creationId xmlns:p14="http://schemas.microsoft.com/office/powerpoint/2010/main" val="1482121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049716062"/>
              </p:ext>
            </p:extLst>
          </p:nvPr>
        </p:nvGraphicFramePr>
        <p:xfrm>
          <a:off x="1120499" y="692606"/>
          <a:ext cx="9706915" cy="1005840"/>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574026389"/>
                    </a:ext>
                  </a:extLst>
                </a:gridCol>
              </a:tblGrid>
              <a:tr h="911008">
                <a:tc>
                  <a:txBody>
                    <a:bodyPr/>
                    <a:lstStyle/>
                    <a:p>
                      <a:pPr algn="ctr"/>
                      <a:r>
                        <a:rPr lang="fr-FR" sz="2000" b="1" dirty="0">
                          <a:latin typeface="+mn-lt"/>
                          <a:ea typeface="+mn-ea"/>
                          <a:cs typeface="+mn-cs"/>
                        </a:rPr>
                        <a:t>3.1 : Réaffirmer une gouvernance régionale de l’orientation et impulser </a:t>
                      </a:r>
                    </a:p>
                    <a:p>
                      <a:pPr algn="ctr"/>
                      <a:r>
                        <a:rPr lang="fr-FR" sz="2000" b="1" dirty="0">
                          <a:latin typeface="+mn-lt"/>
                          <a:ea typeface="+mn-ea"/>
                          <a:cs typeface="+mn-cs"/>
                        </a:rPr>
                        <a:t>une animation territorialisée du SPRO </a:t>
                      </a:r>
                      <a:endParaRPr lang="fr-FR" sz="2000" dirty="0"/>
                    </a:p>
                    <a:p>
                      <a:pPr algn="ctr"/>
                      <a:endParaRPr lang="fr-FR" sz="2000" dirty="0"/>
                    </a:p>
                  </a:txBody>
                  <a:tcPr anchor="ctr"/>
                </a:tc>
                <a:extLst>
                  <a:ext uri="{0D108BD9-81ED-4DB2-BD59-A6C34878D82A}">
                    <a16:rowId xmlns:a16="http://schemas.microsoft.com/office/drawing/2014/main" val="4130524351"/>
                  </a:ext>
                </a:extLst>
              </a:tr>
            </a:tbl>
          </a:graphicData>
        </a:graphic>
      </p:graphicFrame>
      <p:sp>
        <p:nvSpPr>
          <p:cNvPr id="2" name="Espace réservé du numéro de diapositive 1"/>
          <p:cNvSpPr>
            <a:spLocks noGrp="1"/>
          </p:cNvSpPr>
          <p:nvPr>
            <p:ph type="sldNum" sz="quarter" idx="12"/>
          </p:nvPr>
        </p:nvSpPr>
        <p:spPr/>
        <p:txBody>
          <a:bodyPr/>
          <a:lstStyle/>
          <a:p>
            <a:fld id="{072C7C7F-3C3F-4560-BBE2-1A4BC8AC5F2D}" type="slidenum">
              <a:rPr lang="fr-FR" smtClean="0"/>
              <a:t>10</a:t>
            </a:fld>
            <a:endParaRPr lang="fr-FR"/>
          </a:p>
        </p:txBody>
      </p:sp>
      <p:sp>
        <p:nvSpPr>
          <p:cNvPr id="3" name="Espace réservé de la date 2"/>
          <p:cNvSpPr>
            <a:spLocks noGrp="1"/>
          </p:cNvSpPr>
          <p:nvPr>
            <p:ph type="dt" sz="half" idx="10"/>
          </p:nvPr>
        </p:nvSpPr>
        <p:spPr/>
        <p:txBody>
          <a:bodyPr/>
          <a:lstStyle/>
          <a:p>
            <a:r>
              <a:rPr lang="fr-FR" dirty="0"/>
              <a:t>06/03/2023</a:t>
            </a:r>
          </a:p>
        </p:txBody>
      </p:sp>
      <p:sp>
        <p:nvSpPr>
          <p:cNvPr id="5" name="ZoneTexte 4"/>
          <p:cNvSpPr txBox="1"/>
          <p:nvPr/>
        </p:nvSpPr>
        <p:spPr>
          <a:xfrm>
            <a:off x="1120500" y="1657191"/>
            <a:ext cx="9706915" cy="1015663"/>
          </a:xfrm>
          <a:prstGeom prst="rect">
            <a:avLst/>
          </a:prstGeom>
          <a:solidFill>
            <a:schemeClr val="accent1">
              <a:lumMod val="20000"/>
              <a:lumOff val="80000"/>
            </a:schemeClr>
          </a:solidFill>
        </p:spPr>
        <p:txBody>
          <a:bodyPr wrap="square" rtlCol="0">
            <a:spAutoFit/>
          </a:bodyPr>
          <a:lstStyle/>
          <a:p>
            <a:r>
              <a:rPr lang="fr-FR" sz="2000" dirty="0">
                <a:solidFill>
                  <a:schemeClr val="accent1">
                    <a:lumMod val="50000"/>
                  </a:schemeClr>
                </a:solidFill>
              </a:rPr>
              <a:t>17) Installer la gouvernance du SPRO pour tous les publics et définir les modalités d’animation territoriale de cette politique </a:t>
            </a:r>
            <a:r>
              <a:rPr lang="fr-FR" sz="2000" dirty="0">
                <a:solidFill>
                  <a:schemeClr val="accent6">
                    <a:lumMod val="75000"/>
                  </a:schemeClr>
                </a:solidFill>
              </a:rPr>
              <a:t>(</a:t>
            </a:r>
            <a:r>
              <a:rPr lang="fr-FR" sz="2000" dirty="0">
                <a:solidFill>
                  <a:schemeClr val="accent4">
                    <a:lumMod val="75000"/>
                  </a:schemeClr>
                </a:solidFill>
              </a:rPr>
              <a:t>pilote de l’action: AEP)</a:t>
            </a:r>
          </a:p>
          <a:p>
            <a:endParaRPr lang="fr-FR" sz="2000" i="1" dirty="0">
              <a:solidFill>
                <a:schemeClr val="accent4">
                  <a:lumMod val="75000"/>
                </a:schemeClr>
              </a:solidFill>
            </a:endParaRPr>
          </a:p>
        </p:txBody>
      </p:sp>
      <p:graphicFrame>
        <p:nvGraphicFramePr>
          <p:cNvPr id="6" name="Espace réservé du contenu 3"/>
          <p:cNvGraphicFramePr>
            <a:graphicFrameLocks/>
          </p:cNvGraphicFramePr>
          <p:nvPr>
            <p:extLst>
              <p:ext uri="{D42A27DB-BD31-4B8C-83A1-F6EECF244321}">
                <p14:modId xmlns:p14="http://schemas.microsoft.com/office/powerpoint/2010/main" val="3359039040"/>
              </p:ext>
            </p:extLst>
          </p:nvPr>
        </p:nvGraphicFramePr>
        <p:xfrm>
          <a:off x="1120499" y="2672854"/>
          <a:ext cx="9706915" cy="1005840"/>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574026389"/>
                    </a:ext>
                  </a:extLst>
                </a:gridCol>
              </a:tblGrid>
              <a:tr h="872252">
                <a:tc>
                  <a:txBody>
                    <a:bodyPr/>
                    <a:lstStyle/>
                    <a:p>
                      <a:pPr algn="ctr"/>
                      <a:r>
                        <a:rPr lang="fr-FR" sz="2000" b="1" dirty="0">
                          <a:latin typeface="+mn-lt"/>
                          <a:ea typeface="+mn-ea"/>
                          <a:cs typeface="+mn-cs"/>
                        </a:rPr>
                        <a:t>3.2 : Garantir une offre lisible et coordonnée des actions et dispositifs </a:t>
                      </a:r>
                    </a:p>
                    <a:p>
                      <a:pPr algn="ctr"/>
                      <a:r>
                        <a:rPr lang="fr-FR" sz="2000" b="1" dirty="0">
                          <a:latin typeface="+mn-lt"/>
                          <a:ea typeface="+mn-ea"/>
                          <a:cs typeface="+mn-cs"/>
                        </a:rPr>
                        <a:t>portant sur l’information et l’orientation</a:t>
                      </a:r>
                      <a:endParaRPr lang="fr-FR" sz="2000" dirty="0"/>
                    </a:p>
                    <a:p>
                      <a:pPr algn="ctr"/>
                      <a:endParaRPr lang="fr-FR" sz="2000" dirty="0"/>
                    </a:p>
                  </a:txBody>
                  <a:tcPr anchor="ctr"/>
                </a:tc>
                <a:extLst>
                  <a:ext uri="{0D108BD9-81ED-4DB2-BD59-A6C34878D82A}">
                    <a16:rowId xmlns:a16="http://schemas.microsoft.com/office/drawing/2014/main" val="4130524351"/>
                  </a:ext>
                </a:extLst>
              </a:tr>
            </a:tbl>
          </a:graphicData>
        </a:graphic>
      </p:graphicFrame>
      <p:sp>
        <p:nvSpPr>
          <p:cNvPr id="7" name="ZoneTexte 6"/>
          <p:cNvSpPr txBox="1"/>
          <p:nvPr/>
        </p:nvSpPr>
        <p:spPr>
          <a:xfrm>
            <a:off x="1127783" y="3617130"/>
            <a:ext cx="9706915" cy="2215991"/>
          </a:xfrm>
          <a:prstGeom prst="rect">
            <a:avLst/>
          </a:prstGeom>
          <a:solidFill>
            <a:schemeClr val="accent1">
              <a:lumMod val="20000"/>
              <a:lumOff val="80000"/>
            </a:schemeClr>
          </a:solidFill>
        </p:spPr>
        <p:txBody>
          <a:bodyPr wrap="square" rtlCol="0">
            <a:spAutoFit/>
          </a:bodyPr>
          <a:lstStyle/>
          <a:p>
            <a:r>
              <a:rPr lang="fr-FR" sz="2000" dirty="0">
                <a:solidFill>
                  <a:schemeClr val="accent1">
                    <a:lumMod val="50000"/>
                  </a:schemeClr>
                </a:solidFill>
              </a:rPr>
              <a:t>18) Identifier l’offre d’information existante sur les métiers et déployer une plateforme info métiers/formation destinée aux publics jeunes et adultes. </a:t>
            </a:r>
            <a:r>
              <a:rPr lang="fr-FR" sz="2000" dirty="0">
                <a:solidFill>
                  <a:schemeClr val="accent6">
                    <a:lumMod val="75000"/>
                  </a:schemeClr>
                </a:solidFill>
              </a:rPr>
              <a:t>(</a:t>
            </a:r>
            <a:r>
              <a:rPr lang="fr-FR" sz="2000" dirty="0">
                <a:solidFill>
                  <a:schemeClr val="accent4">
                    <a:lumMod val="75000"/>
                  </a:schemeClr>
                </a:solidFill>
              </a:rPr>
              <a:t>pilote de l’action: </a:t>
            </a:r>
            <a:r>
              <a:rPr lang="fr-FR" sz="2000" dirty="0" err="1">
                <a:solidFill>
                  <a:schemeClr val="accent4">
                    <a:lumMod val="75000"/>
                  </a:schemeClr>
                </a:solidFill>
              </a:rPr>
              <a:t>Proch’orientation</a:t>
            </a:r>
            <a:r>
              <a:rPr lang="fr-FR" sz="2000" dirty="0">
                <a:solidFill>
                  <a:schemeClr val="accent6">
                    <a:lumMod val="75000"/>
                  </a:schemeClr>
                </a:solidFill>
              </a:rPr>
              <a:t>)</a:t>
            </a:r>
            <a:endParaRPr lang="fr-FR" sz="2000" dirty="0">
              <a:solidFill>
                <a:schemeClr val="accent1">
                  <a:lumMod val="50000"/>
                </a:schemeClr>
              </a:solidFill>
              <a:highlight>
                <a:srgbClr val="FFFF00"/>
              </a:highlight>
            </a:endParaRPr>
          </a:p>
          <a:p>
            <a:endParaRPr lang="fr-FR" sz="2000" dirty="0">
              <a:solidFill>
                <a:schemeClr val="accent1">
                  <a:lumMod val="50000"/>
                </a:schemeClr>
              </a:solidFill>
            </a:endParaRPr>
          </a:p>
          <a:p>
            <a:r>
              <a:rPr lang="fr-FR" sz="2000" dirty="0">
                <a:solidFill>
                  <a:schemeClr val="accent1">
                    <a:lumMod val="50000"/>
                  </a:schemeClr>
                </a:solidFill>
              </a:rPr>
              <a:t>19) Réaliser des premiers supports de communication qui mettent en lisibilité les acteurs régionaux de l’orientation, en tenant compte de tous les publics </a:t>
            </a:r>
            <a:r>
              <a:rPr lang="fr-FR" sz="2000" dirty="0">
                <a:solidFill>
                  <a:schemeClr val="accent6">
                    <a:lumMod val="75000"/>
                  </a:schemeClr>
                </a:solidFill>
              </a:rPr>
              <a:t>(</a:t>
            </a:r>
            <a:r>
              <a:rPr lang="fr-FR" sz="2000" dirty="0">
                <a:solidFill>
                  <a:schemeClr val="accent4">
                    <a:lumMod val="75000"/>
                  </a:schemeClr>
                </a:solidFill>
              </a:rPr>
              <a:t>pilote de l’action: AEP</a:t>
            </a:r>
            <a:r>
              <a:rPr lang="fr-FR" sz="2000" dirty="0">
                <a:solidFill>
                  <a:schemeClr val="accent6">
                    <a:lumMod val="75000"/>
                  </a:schemeClr>
                </a:solidFill>
              </a:rPr>
              <a:t> )</a:t>
            </a:r>
            <a:endParaRPr lang="fr-FR" sz="500" i="1" dirty="0">
              <a:solidFill>
                <a:schemeClr val="accent6">
                  <a:lumMod val="75000"/>
                </a:schemeClr>
              </a:solidFill>
            </a:endParaRPr>
          </a:p>
          <a:p>
            <a:endParaRPr lang="fr-FR" dirty="0">
              <a:highlight>
                <a:srgbClr val="FFFF00"/>
              </a:highlight>
            </a:endParaRPr>
          </a:p>
        </p:txBody>
      </p:sp>
      <p:sp>
        <p:nvSpPr>
          <p:cNvPr id="8" name="Ellipse 7"/>
          <p:cNvSpPr/>
          <p:nvPr/>
        </p:nvSpPr>
        <p:spPr>
          <a:xfrm>
            <a:off x="0" y="1657191"/>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
        <p:nvSpPr>
          <p:cNvPr id="9" name="Ellipse 8"/>
          <p:cNvSpPr/>
          <p:nvPr/>
        </p:nvSpPr>
        <p:spPr>
          <a:xfrm>
            <a:off x="28333" y="3429000"/>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
        <p:nvSpPr>
          <p:cNvPr id="10" name="Ellipse 9"/>
          <p:cNvSpPr/>
          <p:nvPr/>
        </p:nvSpPr>
        <p:spPr>
          <a:xfrm>
            <a:off x="35617" y="4584541"/>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Tree>
    <p:extLst>
      <p:ext uri="{BB962C8B-B14F-4D97-AF65-F5344CB8AC3E}">
        <p14:creationId xmlns:p14="http://schemas.microsoft.com/office/powerpoint/2010/main" val="380238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p:cNvGraphicFramePr>
          <p:nvPr>
            <p:extLst>
              <p:ext uri="{D42A27DB-BD31-4B8C-83A1-F6EECF244321}">
                <p14:modId xmlns:p14="http://schemas.microsoft.com/office/powerpoint/2010/main" val="576390872"/>
              </p:ext>
            </p:extLst>
          </p:nvPr>
        </p:nvGraphicFramePr>
        <p:xfrm>
          <a:off x="1213392" y="1062271"/>
          <a:ext cx="9706915" cy="1005840"/>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574026389"/>
                    </a:ext>
                  </a:extLst>
                </a:gridCol>
              </a:tblGrid>
              <a:tr h="872252">
                <a:tc>
                  <a:txBody>
                    <a:bodyPr/>
                    <a:lstStyle/>
                    <a:p>
                      <a:pPr algn="ctr"/>
                      <a:r>
                        <a:rPr lang="fr-FR" sz="2000" b="1" dirty="0">
                          <a:latin typeface="+mn-lt"/>
                          <a:ea typeface="+mn-ea"/>
                          <a:cs typeface="+mn-cs"/>
                        </a:rPr>
                        <a:t>3.3 : Proposer des solutions innovantes de découverte</a:t>
                      </a:r>
                      <a:r>
                        <a:rPr lang="fr-FR" sz="2000" b="1" baseline="0" dirty="0">
                          <a:latin typeface="+mn-lt"/>
                          <a:ea typeface="+mn-ea"/>
                          <a:cs typeface="+mn-cs"/>
                        </a:rPr>
                        <a:t> des métiers notamment des métiers en tension et émergents</a:t>
                      </a:r>
                      <a:endParaRPr lang="fr-FR" sz="2000" dirty="0"/>
                    </a:p>
                    <a:p>
                      <a:pPr algn="ctr"/>
                      <a:endParaRPr lang="fr-FR" sz="2000" dirty="0"/>
                    </a:p>
                  </a:txBody>
                  <a:tcPr anchor="ctr"/>
                </a:tc>
                <a:extLst>
                  <a:ext uri="{0D108BD9-81ED-4DB2-BD59-A6C34878D82A}">
                    <a16:rowId xmlns:a16="http://schemas.microsoft.com/office/drawing/2014/main" val="4130524351"/>
                  </a:ext>
                </a:extLst>
              </a:tr>
            </a:tbl>
          </a:graphicData>
        </a:graphic>
      </p:graphicFrame>
      <p:sp>
        <p:nvSpPr>
          <p:cNvPr id="5" name="ZoneTexte 4"/>
          <p:cNvSpPr txBox="1"/>
          <p:nvPr/>
        </p:nvSpPr>
        <p:spPr>
          <a:xfrm>
            <a:off x="1213392" y="2068111"/>
            <a:ext cx="9706915" cy="1015663"/>
          </a:xfrm>
          <a:prstGeom prst="rect">
            <a:avLst/>
          </a:prstGeom>
          <a:solidFill>
            <a:schemeClr val="accent1">
              <a:lumMod val="20000"/>
              <a:lumOff val="80000"/>
            </a:schemeClr>
          </a:solidFill>
        </p:spPr>
        <p:txBody>
          <a:bodyPr wrap="square" rtlCol="0">
            <a:spAutoFit/>
          </a:bodyPr>
          <a:lstStyle/>
          <a:p>
            <a:r>
              <a:rPr lang="fr-FR" sz="2000" dirty="0">
                <a:solidFill>
                  <a:srgbClr val="C00000"/>
                </a:solidFill>
              </a:rPr>
              <a:t>20) Campagne d'information sur les droits des personnes pour ainsi les aider à mieux construire leur avenir et leur établir un plan d'action personnalisé. </a:t>
            </a:r>
          </a:p>
          <a:p>
            <a:r>
              <a:rPr lang="fr-FR" sz="2000" dirty="0">
                <a:solidFill>
                  <a:srgbClr val="C00000"/>
                </a:solidFill>
              </a:rPr>
              <a:t>Pilote de l’action: CPME </a:t>
            </a:r>
          </a:p>
        </p:txBody>
      </p:sp>
    </p:spTree>
    <p:extLst>
      <p:ext uri="{BB962C8B-B14F-4D97-AF65-F5344CB8AC3E}">
        <p14:creationId xmlns:p14="http://schemas.microsoft.com/office/powerpoint/2010/main" val="1048879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205644807"/>
              </p:ext>
            </p:extLst>
          </p:nvPr>
        </p:nvGraphicFramePr>
        <p:xfrm>
          <a:off x="1242542" y="391100"/>
          <a:ext cx="9706915" cy="1005840"/>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574026389"/>
                    </a:ext>
                  </a:extLst>
                </a:gridCol>
              </a:tblGrid>
              <a:tr h="9110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dirty="0">
                          <a:latin typeface="+mn-lt"/>
                          <a:ea typeface="+mn-ea"/>
                          <a:cs typeface="+mn-cs"/>
                        </a:rPr>
                        <a:t>3.4 : Créer les conditions permettant à chaque individu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dirty="0">
                          <a:latin typeface="+mn-lt"/>
                          <a:ea typeface="+mn-ea"/>
                          <a:cs typeface="+mn-cs"/>
                        </a:rPr>
                        <a:t>d’être acteur de son parcours d’orientation</a:t>
                      </a:r>
                    </a:p>
                    <a:p>
                      <a:pPr algn="ctr"/>
                      <a:endParaRPr lang="fr-FR" sz="2000" dirty="0"/>
                    </a:p>
                  </a:txBody>
                  <a:tcPr anchor="ctr"/>
                </a:tc>
                <a:extLst>
                  <a:ext uri="{0D108BD9-81ED-4DB2-BD59-A6C34878D82A}">
                    <a16:rowId xmlns:a16="http://schemas.microsoft.com/office/drawing/2014/main" val="4130524351"/>
                  </a:ext>
                </a:extLst>
              </a:tr>
            </a:tbl>
          </a:graphicData>
        </a:graphic>
      </p:graphicFrame>
      <p:sp>
        <p:nvSpPr>
          <p:cNvPr id="2" name="Espace réservé du numéro de diapositive 1"/>
          <p:cNvSpPr>
            <a:spLocks noGrp="1"/>
          </p:cNvSpPr>
          <p:nvPr>
            <p:ph type="sldNum" sz="quarter" idx="12"/>
          </p:nvPr>
        </p:nvSpPr>
        <p:spPr/>
        <p:txBody>
          <a:bodyPr/>
          <a:lstStyle/>
          <a:p>
            <a:fld id="{072C7C7F-3C3F-4560-BBE2-1A4BC8AC5F2D}" type="slidenum">
              <a:rPr lang="fr-FR" smtClean="0"/>
              <a:t>12</a:t>
            </a:fld>
            <a:endParaRPr lang="fr-FR"/>
          </a:p>
        </p:txBody>
      </p:sp>
      <p:sp>
        <p:nvSpPr>
          <p:cNvPr id="3" name="Espace réservé de la date 2"/>
          <p:cNvSpPr>
            <a:spLocks noGrp="1"/>
          </p:cNvSpPr>
          <p:nvPr>
            <p:ph type="dt" sz="half" idx="10"/>
          </p:nvPr>
        </p:nvSpPr>
        <p:spPr/>
        <p:txBody>
          <a:bodyPr/>
          <a:lstStyle/>
          <a:p>
            <a:r>
              <a:rPr lang="fr-FR" dirty="0"/>
              <a:t>06/03/2023</a:t>
            </a:r>
          </a:p>
        </p:txBody>
      </p:sp>
      <p:sp>
        <p:nvSpPr>
          <p:cNvPr id="5" name="ZoneTexte 4"/>
          <p:cNvSpPr txBox="1"/>
          <p:nvPr/>
        </p:nvSpPr>
        <p:spPr>
          <a:xfrm>
            <a:off x="1242543" y="1396940"/>
            <a:ext cx="9706915" cy="3893374"/>
          </a:xfrm>
          <a:prstGeom prst="rect">
            <a:avLst/>
          </a:prstGeom>
          <a:solidFill>
            <a:schemeClr val="accent1">
              <a:lumMod val="20000"/>
              <a:lumOff val="80000"/>
            </a:schemeClr>
          </a:solidFill>
        </p:spPr>
        <p:txBody>
          <a:bodyPr wrap="square" rtlCol="0">
            <a:spAutoFit/>
          </a:bodyPr>
          <a:lstStyle/>
          <a:p>
            <a:r>
              <a:rPr lang="fr-FR" sz="1900" dirty="0">
                <a:solidFill>
                  <a:schemeClr val="accent1">
                    <a:lumMod val="50000"/>
                  </a:schemeClr>
                </a:solidFill>
              </a:rPr>
              <a:t>21) Renforcer l’information des jeunes par le réseau d’ambassadeurs des métiers en développant le mécénat de compétences </a:t>
            </a:r>
            <a:r>
              <a:rPr lang="fr-FR" sz="1900" dirty="0">
                <a:solidFill>
                  <a:schemeClr val="accent6">
                    <a:lumMod val="75000"/>
                  </a:schemeClr>
                </a:solidFill>
              </a:rPr>
              <a:t>(</a:t>
            </a:r>
            <a:r>
              <a:rPr lang="fr-FR" sz="1900" dirty="0">
                <a:solidFill>
                  <a:schemeClr val="accent4">
                    <a:lumMod val="75000"/>
                  </a:schemeClr>
                </a:solidFill>
              </a:rPr>
              <a:t>Pilote de l’action: </a:t>
            </a:r>
            <a:r>
              <a:rPr lang="fr-FR" sz="1900" dirty="0" err="1">
                <a:solidFill>
                  <a:schemeClr val="accent4">
                    <a:lumMod val="75000"/>
                  </a:schemeClr>
                </a:solidFill>
              </a:rPr>
              <a:t>Proch’Orientation</a:t>
            </a:r>
            <a:r>
              <a:rPr lang="fr-FR" sz="1900" dirty="0">
                <a:solidFill>
                  <a:schemeClr val="accent6">
                    <a:lumMod val="75000"/>
                  </a:schemeClr>
                </a:solidFill>
              </a:rPr>
              <a:t>)</a:t>
            </a:r>
            <a:endParaRPr lang="fr-FR" sz="1900" dirty="0">
              <a:solidFill>
                <a:schemeClr val="accent1">
                  <a:lumMod val="50000"/>
                </a:schemeClr>
              </a:solidFill>
            </a:endParaRPr>
          </a:p>
          <a:p>
            <a:endParaRPr lang="fr-FR" sz="1900" dirty="0">
              <a:solidFill>
                <a:schemeClr val="accent1">
                  <a:lumMod val="50000"/>
                </a:schemeClr>
              </a:solidFill>
            </a:endParaRPr>
          </a:p>
          <a:p>
            <a:r>
              <a:rPr lang="fr-FR" sz="1900" dirty="0">
                <a:solidFill>
                  <a:schemeClr val="accent1">
                    <a:lumMod val="50000"/>
                  </a:schemeClr>
                </a:solidFill>
              </a:rPr>
              <a:t>22) Développer l’ambition des jeunes par le renforcement et la mise en cohérence des actions d’accompagnement</a:t>
            </a:r>
            <a:r>
              <a:rPr lang="fr-FR" sz="1900" dirty="0">
                <a:solidFill>
                  <a:srgbClr val="FF0000"/>
                </a:solidFill>
              </a:rPr>
              <a:t> </a:t>
            </a:r>
            <a:r>
              <a:rPr lang="fr-FR" sz="1900" dirty="0">
                <a:solidFill>
                  <a:schemeClr val="accent1">
                    <a:lumMod val="50000"/>
                  </a:schemeClr>
                </a:solidFill>
              </a:rPr>
              <a:t>(mentorat, tutorat, cordées de la réussite, PREEL Ambition…) du collège à l’université</a:t>
            </a:r>
            <a:r>
              <a:rPr lang="fr-FR" sz="1900" i="1" dirty="0">
                <a:solidFill>
                  <a:schemeClr val="accent1">
                    <a:lumMod val="50000"/>
                  </a:schemeClr>
                </a:solidFill>
              </a:rPr>
              <a:t> </a:t>
            </a:r>
            <a:r>
              <a:rPr lang="fr-FR" sz="1900" dirty="0">
                <a:solidFill>
                  <a:schemeClr val="accent6">
                    <a:lumMod val="75000"/>
                  </a:schemeClr>
                </a:solidFill>
              </a:rPr>
              <a:t>(</a:t>
            </a:r>
            <a:r>
              <a:rPr lang="fr-FR" sz="1900" dirty="0">
                <a:solidFill>
                  <a:schemeClr val="accent4">
                    <a:lumMod val="75000"/>
                  </a:schemeClr>
                </a:solidFill>
              </a:rPr>
              <a:t>Pilote de l’action: Rectorat</a:t>
            </a:r>
            <a:r>
              <a:rPr lang="fr-FR" sz="1900" dirty="0">
                <a:solidFill>
                  <a:schemeClr val="accent6">
                    <a:lumMod val="75000"/>
                  </a:schemeClr>
                </a:solidFill>
              </a:rPr>
              <a:t>)</a:t>
            </a:r>
          </a:p>
          <a:p>
            <a:endParaRPr lang="fr-FR" sz="1900" dirty="0">
              <a:solidFill>
                <a:schemeClr val="accent1">
                  <a:lumMod val="50000"/>
                </a:schemeClr>
              </a:solidFill>
            </a:endParaRPr>
          </a:p>
          <a:p>
            <a:r>
              <a:rPr lang="fr-FR" sz="1900" dirty="0">
                <a:solidFill>
                  <a:schemeClr val="accent1">
                    <a:lumMod val="50000"/>
                  </a:schemeClr>
                </a:solidFill>
              </a:rPr>
              <a:t>24) Déployer l’outil de positionnement et de suivi de parcours « </a:t>
            </a:r>
            <a:r>
              <a:rPr lang="fr-FR" sz="1900" dirty="0" err="1">
                <a:solidFill>
                  <a:schemeClr val="accent1">
                    <a:lumMod val="50000"/>
                  </a:schemeClr>
                </a:solidFill>
              </a:rPr>
              <a:t>Ouiform</a:t>
            </a:r>
            <a:r>
              <a:rPr lang="fr-FR" sz="1900" dirty="0">
                <a:solidFill>
                  <a:schemeClr val="accent1">
                    <a:lumMod val="50000"/>
                  </a:schemeClr>
                </a:solidFill>
              </a:rPr>
              <a:t> » à l’attention des BRSA, pour améliorer leur accès à la formation </a:t>
            </a:r>
            <a:r>
              <a:rPr lang="fr-FR" sz="1900" dirty="0">
                <a:solidFill>
                  <a:schemeClr val="accent6">
                    <a:lumMod val="75000"/>
                  </a:schemeClr>
                </a:solidFill>
              </a:rPr>
              <a:t>(</a:t>
            </a:r>
            <a:r>
              <a:rPr lang="fr-FR" sz="1900" dirty="0">
                <a:solidFill>
                  <a:schemeClr val="accent4">
                    <a:lumMod val="75000"/>
                  </a:schemeClr>
                </a:solidFill>
              </a:rPr>
              <a:t>Pilote de l’action: AEP -DREETS</a:t>
            </a:r>
            <a:r>
              <a:rPr lang="fr-FR" sz="1900" dirty="0">
                <a:solidFill>
                  <a:schemeClr val="accent6">
                    <a:lumMod val="75000"/>
                  </a:schemeClr>
                </a:solidFill>
              </a:rPr>
              <a:t>)</a:t>
            </a:r>
          </a:p>
          <a:p>
            <a:endParaRPr lang="fr-FR" sz="1900" i="1" dirty="0">
              <a:solidFill>
                <a:srgbClr val="C00000"/>
              </a:solidFill>
            </a:endParaRPr>
          </a:p>
          <a:p>
            <a:r>
              <a:rPr lang="fr-FR" sz="1900" dirty="0">
                <a:solidFill>
                  <a:schemeClr val="accent1">
                    <a:lumMod val="50000"/>
                  </a:schemeClr>
                </a:solidFill>
              </a:rPr>
              <a:t>25) SRFSS : repérer les pratiques visant à améliorer l’offre et la conduite du stage et en assurer la diffusion auprès de tous les acteurs (y compris encadrement et tuteur) </a:t>
            </a:r>
            <a:r>
              <a:rPr lang="fr-FR" sz="1900" dirty="0">
                <a:solidFill>
                  <a:schemeClr val="accent6">
                    <a:lumMod val="75000"/>
                  </a:schemeClr>
                </a:solidFill>
              </a:rPr>
              <a:t>(Pilote : SRFSS : </a:t>
            </a:r>
            <a:br>
              <a:rPr lang="fr-FR" sz="1900" dirty="0">
                <a:solidFill>
                  <a:schemeClr val="accent6">
                    <a:lumMod val="75000"/>
                  </a:schemeClr>
                </a:solidFill>
              </a:rPr>
            </a:br>
            <a:r>
              <a:rPr lang="fr-FR" sz="1900" dirty="0">
                <a:solidFill>
                  <a:schemeClr val="accent6">
                    <a:lumMod val="75000"/>
                  </a:schemeClr>
                </a:solidFill>
              </a:rPr>
              <a:t>AIPRIS Représentants des centres de formation en travail social)</a:t>
            </a:r>
          </a:p>
        </p:txBody>
      </p:sp>
      <p:sp>
        <p:nvSpPr>
          <p:cNvPr id="6" name="Ellipse 5"/>
          <p:cNvSpPr/>
          <p:nvPr/>
        </p:nvSpPr>
        <p:spPr>
          <a:xfrm>
            <a:off x="54429" y="2402780"/>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Tree>
    <p:extLst>
      <p:ext uri="{BB962C8B-B14F-4D97-AF65-F5344CB8AC3E}">
        <p14:creationId xmlns:p14="http://schemas.microsoft.com/office/powerpoint/2010/main" val="1971869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p:cNvGraphicFramePr>
          <p:nvPr>
            <p:extLst>
              <p:ext uri="{D42A27DB-BD31-4B8C-83A1-F6EECF244321}">
                <p14:modId xmlns:p14="http://schemas.microsoft.com/office/powerpoint/2010/main" val="1834427469"/>
              </p:ext>
            </p:extLst>
          </p:nvPr>
        </p:nvGraphicFramePr>
        <p:xfrm>
          <a:off x="1101498" y="569720"/>
          <a:ext cx="10159212" cy="1005840"/>
        </p:xfrm>
        <a:graphic>
          <a:graphicData uri="http://schemas.openxmlformats.org/drawingml/2006/table">
            <a:tbl>
              <a:tblPr firstRow="1" bandRow="1">
                <a:tableStyleId>{5C22544A-7EE6-4342-B048-85BDC9FD1C3A}</a:tableStyleId>
              </a:tblPr>
              <a:tblGrid>
                <a:gridCol w="10159212">
                  <a:extLst>
                    <a:ext uri="{9D8B030D-6E8A-4147-A177-3AD203B41FA5}">
                      <a16:colId xmlns:a16="http://schemas.microsoft.com/office/drawing/2014/main" val="574026389"/>
                    </a:ext>
                  </a:extLst>
                </a:gridCol>
              </a:tblGrid>
              <a:tr h="911008">
                <a:tc>
                  <a:txBody>
                    <a:bodyPr/>
                    <a:lstStyle/>
                    <a:p>
                      <a:pPr algn="ctr"/>
                      <a:r>
                        <a:rPr lang="fr-FR" sz="2000" b="1" dirty="0">
                          <a:latin typeface="+mn-lt"/>
                          <a:ea typeface="+mn-ea"/>
                          <a:cs typeface="+mn-cs"/>
                        </a:rPr>
                        <a:t>3.5 : Développer les compétences des acteurs du champ de l’orientation tout au long de la vie dans le cadre de pratiques innovantes et partagées</a:t>
                      </a:r>
                      <a:endParaRPr lang="fr-FR" sz="2000" dirty="0"/>
                    </a:p>
                    <a:p>
                      <a:pPr algn="ctr"/>
                      <a:endParaRPr lang="fr-FR" sz="2000" dirty="0"/>
                    </a:p>
                  </a:txBody>
                  <a:tcPr anchor="ctr"/>
                </a:tc>
                <a:extLst>
                  <a:ext uri="{0D108BD9-81ED-4DB2-BD59-A6C34878D82A}">
                    <a16:rowId xmlns:a16="http://schemas.microsoft.com/office/drawing/2014/main" val="4130524351"/>
                  </a:ext>
                </a:extLst>
              </a:tr>
            </a:tbl>
          </a:graphicData>
        </a:graphic>
      </p:graphicFrame>
      <p:sp>
        <p:nvSpPr>
          <p:cNvPr id="5" name="ZoneTexte 4"/>
          <p:cNvSpPr txBox="1"/>
          <p:nvPr/>
        </p:nvSpPr>
        <p:spPr>
          <a:xfrm>
            <a:off x="1101498" y="1575560"/>
            <a:ext cx="10159212" cy="4216539"/>
          </a:xfrm>
          <a:prstGeom prst="rect">
            <a:avLst/>
          </a:prstGeom>
          <a:solidFill>
            <a:schemeClr val="accent1">
              <a:lumMod val="20000"/>
              <a:lumOff val="80000"/>
            </a:schemeClr>
          </a:solidFill>
        </p:spPr>
        <p:txBody>
          <a:bodyPr wrap="square" rtlCol="0">
            <a:spAutoFit/>
          </a:bodyPr>
          <a:lstStyle/>
          <a:p>
            <a:r>
              <a:rPr lang="fr-FR" sz="2400" dirty="0">
                <a:solidFill>
                  <a:schemeClr val="accent1">
                    <a:lumMod val="50000"/>
                  </a:schemeClr>
                </a:solidFill>
              </a:rPr>
              <a:t>26) Réaliser une série de webinaires pour sensibiliser les professionnels de l’AIO aux métiers du sanitaire et social et à la dynamique rev3 en lien avec l’action n°28 </a:t>
            </a:r>
            <a:r>
              <a:rPr lang="fr-FR" sz="2400" dirty="0">
                <a:solidFill>
                  <a:schemeClr val="accent6">
                    <a:lumMod val="75000"/>
                  </a:schemeClr>
                </a:solidFill>
              </a:rPr>
              <a:t>(</a:t>
            </a:r>
            <a:r>
              <a:rPr lang="fr-FR" sz="2400" dirty="0">
                <a:solidFill>
                  <a:schemeClr val="accent4">
                    <a:lumMod val="75000"/>
                  </a:schemeClr>
                </a:solidFill>
              </a:rPr>
              <a:t>pilote de l’action: C2RP</a:t>
            </a:r>
            <a:r>
              <a:rPr lang="fr-FR" sz="2400" dirty="0">
                <a:solidFill>
                  <a:schemeClr val="accent6">
                    <a:lumMod val="75000"/>
                  </a:schemeClr>
                </a:solidFill>
              </a:rPr>
              <a:t>)</a:t>
            </a:r>
          </a:p>
          <a:p>
            <a:endParaRPr lang="fr-FR" sz="1000" dirty="0">
              <a:solidFill>
                <a:schemeClr val="accent6">
                  <a:lumMod val="75000"/>
                </a:schemeClr>
              </a:solidFill>
            </a:endParaRPr>
          </a:p>
          <a:p>
            <a:endParaRPr lang="fr-FR" sz="400" dirty="0">
              <a:solidFill>
                <a:schemeClr val="accent1">
                  <a:lumMod val="50000"/>
                </a:schemeClr>
              </a:solidFill>
            </a:endParaRPr>
          </a:p>
          <a:p>
            <a:r>
              <a:rPr lang="fr-FR" sz="2400" dirty="0">
                <a:solidFill>
                  <a:schemeClr val="accent1">
                    <a:lumMod val="50000"/>
                  </a:schemeClr>
                </a:solidFill>
              </a:rPr>
              <a:t>27) Outiller les acteurs du champ de l’orientation et ceux de l’accompagnement des publics QPV pour communiquer spécifiquement sur l’offre de formation et les possibilités d’orientation auprès des publics et des territoires les plus fragiles </a:t>
            </a:r>
            <a:r>
              <a:rPr lang="fr-FR" sz="2400" dirty="0">
                <a:solidFill>
                  <a:schemeClr val="accent6">
                    <a:lumMod val="75000"/>
                  </a:schemeClr>
                </a:solidFill>
              </a:rPr>
              <a:t>(</a:t>
            </a:r>
            <a:r>
              <a:rPr lang="fr-FR" sz="2400" dirty="0">
                <a:solidFill>
                  <a:schemeClr val="accent4">
                    <a:lumMod val="75000"/>
                  </a:schemeClr>
                </a:solidFill>
              </a:rPr>
              <a:t>pilote de l’action: Rectorat</a:t>
            </a:r>
            <a:r>
              <a:rPr lang="fr-FR" sz="2400" dirty="0">
                <a:solidFill>
                  <a:schemeClr val="accent6">
                    <a:lumMod val="75000"/>
                  </a:schemeClr>
                </a:solidFill>
              </a:rPr>
              <a:t>)</a:t>
            </a:r>
          </a:p>
          <a:p>
            <a:endParaRPr lang="fr-FR" sz="1000" dirty="0">
              <a:solidFill>
                <a:schemeClr val="accent6">
                  <a:lumMod val="75000"/>
                </a:schemeClr>
              </a:solidFill>
            </a:endParaRPr>
          </a:p>
          <a:p>
            <a:endParaRPr lang="fr-FR" sz="400" dirty="0">
              <a:solidFill>
                <a:schemeClr val="accent1">
                  <a:lumMod val="50000"/>
                </a:schemeClr>
              </a:solidFill>
            </a:endParaRPr>
          </a:p>
          <a:p>
            <a:r>
              <a:rPr lang="fr-FR" sz="2400" dirty="0">
                <a:solidFill>
                  <a:schemeClr val="accent1">
                    <a:lumMod val="50000"/>
                  </a:schemeClr>
                </a:solidFill>
              </a:rPr>
              <a:t>28) SRFSS : outiller les professionnels de l’Accueil, de l’Information et de l’Accompagnement (AIO) de tous les publics particulièrement aux métiers et formations sanitaires et sociales </a:t>
            </a:r>
            <a:r>
              <a:rPr lang="fr-FR" sz="2400" dirty="0">
                <a:solidFill>
                  <a:schemeClr val="accent6">
                    <a:lumMod val="75000"/>
                  </a:schemeClr>
                </a:solidFill>
              </a:rPr>
              <a:t>(pilote : Autorités académiques)</a:t>
            </a:r>
          </a:p>
        </p:txBody>
      </p:sp>
      <p:sp>
        <p:nvSpPr>
          <p:cNvPr id="6" name="Espace réservé de la date 2"/>
          <p:cNvSpPr>
            <a:spLocks noGrp="1"/>
          </p:cNvSpPr>
          <p:nvPr>
            <p:ph type="dt" sz="half" idx="10"/>
          </p:nvPr>
        </p:nvSpPr>
        <p:spPr>
          <a:xfrm>
            <a:off x="838200" y="6356350"/>
            <a:ext cx="2743200" cy="365125"/>
          </a:xfrm>
        </p:spPr>
        <p:txBody>
          <a:bodyPr/>
          <a:lstStyle/>
          <a:p>
            <a:r>
              <a:rPr lang="fr-FR" dirty="0"/>
              <a:t>06/03/2023</a:t>
            </a:r>
          </a:p>
        </p:txBody>
      </p:sp>
    </p:spTree>
    <p:extLst>
      <p:ext uri="{BB962C8B-B14F-4D97-AF65-F5344CB8AC3E}">
        <p14:creationId xmlns:p14="http://schemas.microsoft.com/office/powerpoint/2010/main" val="4186826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547" y="383565"/>
            <a:ext cx="1999053" cy="1673835"/>
          </a:xfrm>
          <a:prstGeom prst="rect">
            <a:avLst/>
          </a:prstGeom>
          <a:noFill/>
          <a:ln>
            <a:noFill/>
          </a:ln>
        </p:spPr>
      </p:pic>
      <p:sp>
        <p:nvSpPr>
          <p:cNvPr id="5" name="ZoneTexte 4"/>
          <p:cNvSpPr txBox="1"/>
          <p:nvPr/>
        </p:nvSpPr>
        <p:spPr>
          <a:xfrm>
            <a:off x="1302327" y="2337803"/>
            <a:ext cx="9596079" cy="3416320"/>
          </a:xfrm>
          <a:prstGeom prst="rect">
            <a:avLst/>
          </a:prstGeom>
          <a:solidFill>
            <a:schemeClr val="accent1">
              <a:lumMod val="20000"/>
              <a:lumOff val="80000"/>
            </a:schemeClr>
          </a:solidFill>
        </p:spPr>
        <p:txBody>
          <a:bodyPr wrap="square" rtlCol="0">
            <a:spAutoFit/>
          </a:bodyPr>
          <a:lstStyle/>
          <a:p>
            <a:pPr algn="ctr"/>
            <a:br>
              <a:rPr lang="fr-FR" sz="2400" b="1" dirty="0">
                <a:solidFill>
                  <a:schemeClr val="accent1">
                    <a:lumMod val="50000"/>
                  </a:schemeClr>
                </a:solidFill>
              </a:rPr>
            </a:br>
            <a:r>
              <a:rPr lang="fr-FR" sz="2400" b="1" dirty="0">
                <a:solidFill>
                  <a:schemeClr val="accent1">
                    <a:lumMod val="50000"/>
                  </a:schemeClr>
                </a:solidFill>
              </a:rPr>
              <a:t>Ambition stratégique 4</a:t>
            </a:r>
            <a:br>
              <a:rPr lang="fr-FR" sz="2400" b="1" dirty="0">
                <a:solidFill>
                  <a:schemeClr val="accent1">
                    <a:lumMod val="50000"/>
                  </a:schemeClr>
                </a:solidFill>
              </a:rPr>
            </a:br>
            <a:br>
              <a:rPr lang="fr-FR" sz="2400" dirty="0">
                <a:solidFill>
                  <a:schemeClr val="accent1">
                    <a:lumMod val="50000"/>
                  </a:schemeClr>
                </a:solidFill>
              </a:rPr>
            </a:br>
            <a:r>
              <a:rPr lang="fr-FR" sz="2400" b="1" dirty="0">
                <a:solidFill>
                  <a:schemeClr val="accent1">
                    <a:lumMod val="50000"/>
                  </a:schemeClr>
                </a:solidFill>
              </a:rPr>
              <a:t>Encourager et soutenir les innovations et les expérimentations en Formation et en Orientation pour mieux répondre aux besoins des entreprises, des territoires et aux aspirations des personnes</a:t>
            </a:r>
          </a:p>
          <a:p>
            <a:pPr algn="ctr"/>
            <a:endParaRPr lang="fr-FR" sz="2400" b="1" dirty="0">
              <a:solidFill>
                <a:schemeClr val="accent1">
                  <a:lumMod val="50000"/>
                </a:schemeClr>
              </a:solidFill>
            </a:endParaRPr>
          </a:p>
          <a:p>
            <a:pPr algn="ctr"/>
            <a:r>
              <a:rPr lang="fr-FR" sz="2400" dirty="0">
                <a:solidFill>
                  <a:schemeClr val="accent4">
                    <a:lumMod val="75000"/>
                  </a:schemeClr>
                </a:solidFill>
              </a:rPr>
              <a:t>Référents stratégiques: Etat – Région (A préciser)</a:t>
            </a:r>
            <a:br>
              <a:rPr lang="fr-FR" sz="2400" b="1" dirty="0">
                <a:solidFill>
                  <a:schemeClr val="accent1">
                    <a:lumMod val="50000"/>
                  </a:schemeClr>
                </a:solidFill>
              </a:rPr>
            </a:br>
            <a:endParaRPr lang="fr-FR" sz="2400" b="1" dirty="0">
              <a:solidFill>
                <a:srgbClr val="1F4E79"/>
              </a:solidFill>
              <a:latin typeface="CIDFont+F2"/>
            </a:endParaRPr>
          </a:p>
        </p:txBody>
      </p:sp>
      <p:sp>
        <p:nvSpPr>
          <p:cNvPr id="8" name="Espace réservé du numéro de diapositive 7"/>
          <p:cNvSpPr>
            <a:spLocks noGrp="1"/>
          </p:cNvSpPr>
          <p:nvPr>
            <p:ph type="sldNum" sz="quarter" idx="12"/>
          </p:nvPr>
        </p:nvSpPr>
        <p:spPr/>
        <p:txBody>
          <a:bodyPr/>
          <a:lstStyle/>
          <a:p>
            <a:fld id="{53769B93-400B-4583-AA98-79B9B39E1E4A}" type="slidenum">
              <a:rPr lang="fr-FR" smtClean="0"/>
              <a:t>14</a:t>
            </a:fld>
            <a:endParaRPr lang="fr-FR"/>
          </a:p>
        </p:txBody>
      </p:sp>
      <p:sp>
        <p:nvSpPr>
          <p:cNvPr id="2" name="Espace réservé de la date 1"/>
          <p:cNvSpPr>
            <a:spLocks noGrp="1"/>
          </p:cNvSpPr>
          <p:nvPr>
            <p:ph type="dt" sz="half" idx="10"/>
          </p:nvPr>
        </p:nvSpPr>
        <p:spPr/>
        <p:txBody>
          <a:bodyPr/>
          <a:lstStyle/>
          <a:p>
            <a:r>
              <a:rPr lang="fr-FR" dirty="0"/>
              <a:t>06/03/2023</a:t>
            </a:r>
          </a:p>
        </p:txBody>
      </p:sp>
    </p:spTree>
    <p:extLst>
      <p:ext uri="{BB962C8B-B14F-4D97-AF65-F5344CB8AC3E}">
        <p14:creationId xmlns:p14="http://schemas.microsoft.com/office/powerpoint/2010/main" val="2574138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081516277"/>
              </p:ext>
            </p:extLst>
          </p:nvPr>
        </p:nvGraphicFramePr>
        <p:xfrm>
          <a:off x="1126307" y="822553"/>
          <a:ext cx="9706915" cy="1005840"/>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574026389"/>
                    </a:ext>
                  </a:extLst>
                </a:gridCol>
              </a:tblGrid>
              <a:tr h="911008">
                <a:tc>
                  <a:txBody>
                    <a:bodyPr/>
                    <a:lstStyle/>
                    <a:p>
                      <a:pPr algn="ctr"/>
                      <a:r>
                        <a:rPr lang="fr-FR" sz="2000" b="1" dirty="0">
                          <a:latin typeface="+mn-lt"/>
                          <a:ea typeface="+mn-ea"/>
                          <a:cs typeface="+mn-cs"/>
                        </a:rPr>
                        <a:t>4.1 : Créer les conditions pour rendre lisible, évaluer, capitaliser les dispositifs, les innovations et les expérimentations territoriales mises en œuvre </a:t>
                      </a:r>
                      <a:endParaRPr lang="fr-FR" sz="2000" dirty="0"/>
                    </a:p>
                    <a:p>
                      <a:pPr algn="ctr"/>
                      <a:endParaRPr lang="fr-FR" sz="2000" dirty="0"/>
                    </a:p>
                  </a:txBody>
                  <a:tcPr anchor="ctr"/>
                </a:tc>
                <a:extLst>
                  <a:ext uri="{0D108BD9-81ED-4DB2-BD59-A6C34878D82A}">
                    <a16:rowId xmlns:a16="http://schemas.microsoft.com/office/drawing/2014/main" val="4130524351"/>
                  </a:ext>
                </a:extLst>
              </a:tr>
            </a:tbl>
          </a:graphicData>
        </a:graphic>
      </p:graphicFrame>
      <p:sp>
        <p:nvSpPr>
          <p:cNvPr id="2" name="Espace réservé du numéro de diapositive 1"/>
          <p:cNvSpPr>
            <a:spLocks noGrp="1"/>
          </p:cNvSpPr>
          <p:nvPr>
            <p:ph type="sldNum" sz="quarter" idx="12"/>
          </p:nvPr>
        </p:nvSpPr>
        <p:spPr/>
        <p:txBody>
          <a:bodyPr/>
          <a:lstStyle/>
          <a:p>
            <a:fld id="{072C7C7F-3C3F-4560-BBE2-1A4BC8AC5F2D}" type="slidenum">
              <a:rPr lang="fr-FR" smtClean="0"/>
              <a:t>15</a:t>
            </a:fld>
            <a:endParaRPr lang="fr-FR"/>
          </a:p>
        </p:txBody>
      </p:sp>
      <p:sp>
        <p:nvSpPr>
          <p:cNvPr id="3" name="Espace réservé de la date 2"/>
          <p:cNvSpPr>
            <a:spLocks noGrp="1"/>
          </p:cNvSpPr>
          <p:nvPr>
            <p:ph type="dt" sz="half" idx="10"/>
          </p:nvPr>
        </p:nvSpPr>
        <p:spPr/>
        <p:txBody>
          <a:bodyPr/>
          <a:lstStyle/>
          <a:p>
            <a:r>
              <a:rPr lang="fr-FR" dirty="0"/>
              <a:t>06/03/2023</a:t>
            </a:r>
          </a:p>
        </p:txBody>
      </p:sp>
      <p:sp>
        <p:nvSpPr>
          <p:cNvPr id="5" name="ZoneTexte 4"/>
          <p:cNvSpPr txBox="1"/>
          <p:nvPr/>
        </p:nvSpPr>
        <p:spPr>
          <a:xfrm>
            <a:off x="1126307" y="1828393"/>
            <a:ext cx="9706915" cy="2123658"/>
          </a:xfrm>
          <a:prstGeom prst="rect">
            <a:avLst/>
          </a:prstGeom>
          <a:solidFill>
            <a:schemeClr val="accent1">
              <a:lumMod val="20000"/>
              <a:lumOff val="80000"/>
            </a:schemeClr>
          </a:solidFill>
        </p:spPr>
        <p:txBody>
          <a:bodyPr wrap="square" rtlCol="0">
            <a:spAutoFit/>
          </a:bodyPr>
          <a:lstStyle/>
          <a:p>
            <a:r>
              <a:rPr lang="fr-FR" sz="2400" dirty="0">
                <a:solidFill>
                  <a:schemeClr val="accent1">
                    <a:lumMod val="50000"/>
                  </a:schemeClr>
                </a:solidFill>
              </a:rPr>
              <a:t>29) Diffuser et partager des résultats et des méthodes de projets innovants en formation et en orientation </a:t>
            </a:r>
            <a:r>
              <a:rPr lang="fr-FR" sz="2400" dirty="0">
                <a:solidFill>
                  <a:schemeClr val="accent6">
                    <a:lumMod val="75000"/>
                  </a:schemeClr>
                </a:solidFill>
              </a:rPr>
              <a:t>(</a:t>
            </a:r>
            <a:r>
              <a:rPr lang="fr-FR" sz="2400" dirty="0">
                <a:solidFill>
                  <a:schemeClr val="accent4">
                    <a:lumMod val="75000"/>
                  </a:schemeClr>
                </a:solidFill>
              </a:rPr>
              <a:t>Pilote de l’action: C2RP</a:t>
            </a:r>
            <a:r>
              <a:rPr lang="fr-FR" sz="2400" dirty="0">
                <a:solidFill>
                  <a:schemeClr val="accent6">
                    <a:lumMod val="75000"/>
                  </a:schemeClr>
                </a:solidFill>
              </a:rPr>
              <a:t>)</a:t>
            </a:r>
          </a:p>
          <a:p>
            <a:endParaRPr lang="fr-FR" sz="800" dirty="0">
              <a:solidFill>
                <a:schemeClr val="accent1">
                  <a:lumMod val="50000"/>
                </a:schemeClr>
              </a:solidFill>
            </a:endParaRPr>
          </a:p>
          <a:p>
            <a:r>
              <a:rPr lang="fr-FR" sz="2400" dirty="0">
                <a:solidFill>
                  <a:schemeClr val="accent1">
                    <a:lumMod val="50000"/>
                  </a:schemeClr>
                </a:solidFill>
              </a:rPr>
              <a:t>30) Capitaliser sur les résultats de la recherche, partager une définition et une vision commune des critères de l’innovation et de la recherche en matière de formation, toutes voies confondues </a:t>
            </a:r>
            <a:r>
              <a:rPr lang="fr-FR" sz="2400" dirty="0">
                <a:solidFill>
                  <a:schemeClr val="accent6">
                    <a:lumMod val="75000"/>
                  </a:schemeClr>
                </a:solidFill>
              </a:rPr>
              <a:t>(</a:t>
            </a:r>
            <a:r>
              <a:rPr lang="fr-FR" sz="2400" dirty="0">
                <a:solidFill>
                  <a:schemeClr val="accent4">
                    <a:lumMod val="75000"/>
                  </a:schemeClr>
                </a:solidFill>
              </a:rPr>
              <a:t>Pilote de l’action : DRESS</a:t>
            </a:r>
            <a:r>
              <a:rPr lang="fr-FR" sz="2400" dirty="0">
                <a:solidFill>
                  <a:schemeClr val="accent6">
                    <a:lumMod val="75000"/>
                  </a:schemeClr>
                </a:solidFill>
              </a:rPr>
              <a:t>)</a:t>
            </a:r>
          </a:p>
          <a:p>
            <a:endParaRPr lang="fr-FR" sz="400" dirty="0">
              <a:highlight>
                <a:srgbClr val="FF0000"/>
              </a:highlight>
            </a:endParaRPr>
          </a:p>
        </p:txBody>
      </p:sp>
      <p:graphicFrame>
        <p:nvGraphicFramePr>
          <p:cNvPr id="6" name="Espace réservé du contenu 3"/>
          <p:cNvGraphicFramePr>
            <a:graphicFrameLocks/>
          </p:cNvGraphicFramePr>
          <p:nvPr>
            <p:extLst>
              <p:ext uri="{D42A27DB-BD31-4B8C-83A1-F6EECF244321}">
                <p14:modId xmlns:p14="http://schemas.microsoft.com/office/powerpoint/2010/main" val="1558681272"/>
              </p:ext>
            </p:extLst>
          </p:nvPr>
        </p:nvGraphicFramePr>
        <p:xfrm>
          <a:off x="1126307" y="4290828"/>
          <a:ext cx="9706915" cy="911008"/>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574026389"/>
                    </a:ext>
                  </a:extLst>
                </a:gridCol>
              </a:tblGrid>
              <a:tr h="911008">
                <a:tc>
                  <a:txBody>
                    <a:bodyPr/>
                    <a:lstStyle/>
                    <a:p>
                      <a:pPr algn="ctr"/>
                      <a:r>
                        <a:rPr lang="fr-FR" sz="2000" b="1" dirty="0">
                          <a:latin typeface="+mn-lt"/>
                          <a:ea typeface="+mn-ea"/>
                          <a:cs typeface="+mn-cs"/>
                        </a:rPr>
                        <a:t>4.2 : Susciter et soutenir les projets d’innovation et les expérimentations territoriales </a:t>
                      </a:r>
                    </a:p>
                  </a:txBody>
                  <a:tcPr anchor="ctr"/>
                </a:tc>
                <a:extLst>
                  <a:ext uri="{0D108BD9-81ED-4DB2-BD59-A6C34878D82A}">
                    <a16:rowId xmlns:a16="http://schemas.microsoft.com/office/drawing/2014/main" val="4130524351"/>
                  </a:ext>
                </a:extLst>
              </a:tr>
            </a:tbl>
          </a:graphicData>
        </a:graphic>
      </p:graphicFrame>
      <p:sp>
        <p:nvSpPr>
          <p:cNvPr id="7" name="ZoneTexte 6"/>
          <p:cNvSpPr txBox="1"/>
          <p:nvPr/>
        </p:nvSpPr>
        <p:spPr>
          <a:xfrm>
            <a:off x="1126307" y="5192108"/>
            <a:ext cx="9706915" cy="1200329"/>
          </a:xfrm>
          <a:prstGeom prst="rect">
            <a:avLst/>
          </a:prstGeom>
          <a:solidFill>
            <a:schemeClr val="accent1">
              <a:lumMod val="20000"/>
              <a:lumOff val="80000"/>
            </a:schemeClr>
          </a:solidFill>
        </p:spPr>
        <p:txBody>
          <a:bodyPr wrap="square" rtlCol="0">
            <a:spAutoFit/>
          </a:bodyPr>
          <a:lstStyle/>
          <a:p>
            <a:r>
              <a:rPr lang="fr-FR" sz="2400" dirty="0">
                <a:solidFill>
                  <a:schemeClr val="accent1">
                    <a:lumMod val="50000"/>
                  </a:schemeClr>
                </a:solidFill>
              </a:rPr>
              <a:t>31) Déployer et renforcer le soutien à l’innovation et aux expérimentations territoriales en assurer une capitalisation de manière harmonisée</a:t>
            </a:r>
            <a:r>
              <a:rPr lang="fr-FR" sz="2400" dirty="0">
                <a:solidFill>
                  <a:schemeClr val="accent6">
                    <a:lumMod val="75000"/>
                  </a:schemeClr>
                </a:solidFill>
              </a:rPr>
              <a:t> (</a:t>
            </a:r>
            <a:r>
              <a:rPr lang="fr-FR" sz="2400" dirty="0">
                <a:solidFill>
                  <a:schemeClr val="accent4">
                    <a:lumMod val="75000"/>
                  </a:schemeClr>
                </a:solidFill>
              </a:rPr>
              <a:t>Pilote de l’action: S2I - DREETS</a:t>
            </a:r>
            <a:r>
              <a:rPr lang="fr-FR" sz="2400" dirty="0">
                <a:solidFill>
                  <a:schemeClr val="accent6">
                    <a:lumMod val="75000"/>
                  </a:schemeClr>
                </a:solidFill>
              </a:rPr>
              <a:t>)</a:t>
            </a:r>
            <a:endParaRPr lang="fr-FR" sz="2400" dirty="0">
              <a:solidFill>
                <a:schemeClr val="accent1">
                  <a:lumMod val="50000"/>
                </a:schemeClr>
              </a:solidFill>
            </a:endParaRPr>
          </a:p>
        </p:txBody>
      </p:sp>
      <p:sp>
        <p:nvSpPr>
          <p:cNvPr id="8" name="Ellipse 7"/>
          <p:cNvSpPr/>
          <p:nvPr/>
        </p:nvSpPr>
        <p:spPr>
          <a:xfrm>
            <a:off x="41425" y="2834233"/>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Tree>
    <p:extLst>
      <p:ext uri="{BB962C8B-B14F-4D97-AF65-F5344CB8AC3E}">
        <p14:creationId xmlns:p14="http://schemas.microsoft.com/office/powerpoint/2010/main" val="73361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547" y="383565"/>
            <a:ext cx="1999053" cy="1673835"/>
          </a:xfrm>
          <a:prstGeom prst="rect">
            <a:avLst/>
          </a:prstGeom>
          <a:noFill/>
          <a:ln>
            <a:noFill/>
          </a:ln>
        </p:spPr>
      </p:pic>
      <p:sp>
        <p:nvSpPr>
          <p:cNvPr id="5" name="ZoneTexte 4"/>
          <p:cNvSpPr txBox="1"/>
          <p:nvPr/>
        </p:nvSpPr>
        <p:spPr>
          <a:xfrm>
            <a:off x="2410389" y="2337803"/>
            <a:ext cx="8488017" cy="1569660"/>
          </a:xfrm>
          <a:prstGeom prst="rect">
            <a:avLst/>
          </a:prstGeom>
          <a:solidFill>
            <a:schemeClr val="accent1">
              <a:lumMod val="20000"/>
              <a:lumOff val="80000"/>
            </a:schemeClr>
          </a:solidFill>
        </p:spPr>
        <p:txBody>
          <a:bodyPr wrap="square" rtlCol="0">
            <a:spAutoFit/>
          </a:bodyPr>
          <a:lstStyle/>
          <a:p>
            <a:pPr algn="ctr"/>
            <a:r>
              <a:rPr lang="fr-FR" sz="2400" b="1" dirty="0">
                <a:solidFill>
                  <a:schemeClr val="accent1">
                    <a:lumMod val="50000"/>
                  </a:schemeClr>
                </a:solidFill>
              </a:rPr>
              <a:t>Principe n° 1</a:t>
            </a:r>
            <a:br>
              <a:rPr lang="fr-FR" sz="2400" b="1" dirty="0">
                <a:solidFill>
                  <a:schemeClr val="accent1">
                    <a:lumMod val="50000"/>
                  </a:schemeClr>
                </a:solidFill>
              </a:rPr>
            </a:br>
            <a:br>
              <a:rPr lang="fr-FR" sz="2400" dirty="0">
                <a:solidFill>
                  <a:schemeClr val="accent1">
                    <a:lumMod val="50000"/>
                  </a:schemeClr>
                </a:solidFill>
              </a:rPr>
            </a:br>
            <a:r>
              <a:rPr lang="fr-FR" sz="2400" b="1" dirty="0">
                <a:solidFill>
                  <a:schemeClr val="accent1">
                    <a:lumMod val="50000"/>
                  </a:schemeClr>
                </a:solidFill>
              </a:rPr>
              <a:t>Observer et mieux connaître l’environnement socio-économique afin d’éclairer la décision</a:t>
            </a:r>
            <a:endParaRPr lang="fr-FR" sz="2400" b="1" dirty="0">
              <a:solidFill>
                <a:schemeClr val="accent1">
                  <a:lumMod val="50000"/>
                </a:schemeClr>
              </a:solidFill>
              <a:latin typeface="CIDFont+F2"/>
            </a:endParaRPr>
          </a:p>
        </p:txBody>
      </p:sp>
      <p:sp>
        <p:nvSpPr>
          <p:cNvPr id="8" name="Espace réservé du numéro de diapositive 7"/>
          <p:cNvSpPr>
            <a:spLocks noGrp="1"/>
          </p:cNvSpPr>
          <p:nvPr>
            <p:ph type="sldNum" sz="quarter" idx="12"/>
          </p:nvPr>
        </p:nvSpPr>
        <p:spPr/>
        <p:txBody>
          <a:bodyPr/>
          <a:lstStyle/>
          <a:p>
            <a:fld id="{53769B93-400B-4583-AA98-79B9B39E1E4A}" type="slidenum">
              <a:rPr lang="fr-FR" smtClean="0"/>
              <a:t>16</a:t>
            </a:fld>
            <a:endParaRPr lang="fr-FR"/>
          </a:p>
        </p:txBody>
      </p:sp>
      <p:sp>
        <p:nvSpPr>
          <p:cNvPr id="2" name="Espace réservé de la date 1"/>
          <p:cNvSpPr>
            <a:spLocks noGrp="1"/>
          </p:cNvSpPr>
          <p:nvPr>
            <p:ph type="dt" sz="half" idx="10"/>
          </p:nvPr>
        </p:nvSpPr>
        <p:spPr/>
        <p:txBody>
          <a:bodyPr/>
          <a:lstStyle/>
          <a:p>
            <a:r>
              <a:rPr lang="fr-FR" dirty="0"/>
              <a:t>06/03/2023</a:t>
            </a:r>
          </a:p>
        </p:txBody>
      </p:sp>
    </p:spTree>
    <p:extLst>
      <p:ext uri="{BB962C8B-B14F-4D97-AF65-F5344CB8AC3E}">
        <p14:creationId xmlns:p14="http://schemas.microsoft.com/office/powerpoint/2010/main" val="421671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801397454"/>
              </p:ext>
            </p:extLst>
          </p:nvPr>
        </p:nvGraphicFramePr>
        <p:xfrm>
          <a:off x="1480458" y="1565153"/>
          <a:ext cx="8961120" cy="1310640"/>
        </p:xfrm>
        <a:graphic>
          <a:graphicData uri="http://schemas.openxmlformats.org/drawingml/2006/table">
            <a:tbl>
              <a:tblPr firstRow="1" bandRow="1">
                <a:tableStyleId>{5C22544A-7EE6-4342-B048-85BDC9FD1C3A}</a:tableStyleId>
              </a:tblPr>
              <a:tblGrid>
                <a:gridCol w="8961120">
                  <a:extLst>
                    <a:ext uri="{9D8B030D-6E8A-4147-A177-3AD203B41FA5}">
                      <a16:colId xmlns:a16="http://schemas.microsoft.com/office/drawing/2014/main" val="3490326249"/>
                    </a:ext>
                  </a:extLst>
                </a:gridCol>
              </a:tblGrid>
              <a:tr h="1121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accent1">
                              <a:lumMod val="50000"/>
                            </a:schemeClr>
                          </a:solidFill>
                          <a:latin typeface="+mn-lt"/>
                          <a:ea typeface="+mn-ea"/>
                          <a:cs typeface="+mn-cs"/>
                        </a:rPr>
                        <a:t>31) L’observation des ruptures de parcours </a:t>
                      </a:r>
                      <a:r>
                        <a:rPr lang="fr-FR" sz="2000" kern="1200" dirty="0">
                          <a:solidFill>
                            <a:schemeClr val="accent4">
                              <a:lumMod val="75000"/>
                            </a:schemeClr>
                          </a:solidFill>
                          <a:latin typeface="+mn-lt"/>
                          <a:ea typeface="+mn-ea"/>
                          <a:cs typeface="+mn-cs"/>
                        </a:rPr>
                        <a:t>(Pilote de l’action : animateurs de la C4 avec appui du C2RP) </a:t>
                      </a:r>
                      <a:r>
                        <a:rPr lang="fr-FR" sz="2000" kern="1200">
                          <a:solidFill>
                            <a:schemeClr val="accent4">
                              <a:lumMod val="75000"/>
                            </a:schemeClr>
                          </a:solidFill>
                          <a:latin typeface="+mn-lt"/>
                          <a:ea typeface="+mn-ea"/>
                          <a:cs typeface="+mn-cs"/>
                        </a:rPr>
                        <a:t>A confirmer</a:t>
                      </a:r>
                      <a:endParaRPr lang="fr-FR" sz="2000" b="1" dirty="0">
                        <a:solidFill>
                          <a:schemeClr val="accent1">
                            <a:lumMod val="50000"/>
                          </a:schemeClr>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0" dirty="0">
                          <a:solidFill>
                            <a:schemeClr val="accent1">
                              <a:lumMod val="50000"/>
                            </a:schemeClr>
                          </a:solidFill>
                          <a:latin typeface="+mn-lt"/>
                          <a:ea typeface="+mn-ea"/>
                          <a:cs typeface="+mn-cs"/>
                        </a:rPr>
                        <a:t>=&gt; Priorité 2023 - 2024 sur les publics apprentis et 1</a:t>
                      </a:r>
                      <a:r>
                        <a:rPr lang="fr-FR" sz="2000" b="0" baseline="30000" dirty="0">
                          <a:solidFill>
                            <a:schemeClr val="accent1">
                              <a:lumMod val="50000"/>
                            </a:schemeClr>
                          </a:solidFill>
                          <a:latin typeface="+mn-lt"/>
                          <a:ea typeface="+mn-ea"/>
                          <a:cs typeface="+mn-cs"/>
                        </a:rPr>
                        <a:t>ères</a:t>
                      </a:r>
                      <a:r>
                        <a:rPr lang="fr-FR" sz="2000" b="0" dirty="0">
                          <a:solidFill>
                            <a:schemeClr val="accent1">
                              <a:lumMod val="50000"/>
                            </a:schemeClr>
                          </a:solidFill>
                          <a:latin typeface="+mn-lt"/>
                          <a:ea typeface="+mn-ea"/>
                          <a:cs typeface="+mn-cs"/>
                        </a:rPr>
                        <a:t> années d’enseignement</a:t>
                      </a:r>
                      <a:r>
                        <a:rPr lang="fr-FR" sz="2000" b="0" baseline="0" dirty="0">
                          <a:solidFill>
                            <a:schemeClr val="accent1">
                              <a:lumMod val="50000"/>
                            </a:schemeClr>
                          </a:solidFill>
                          <a:latin typeface="+mn-lt"/>
                          <a:ea typeface="+mn-ea"/>
                          <a:cs typeface="+mn-cs"/>
                        </a:rPr>
                        <a:t> supérieur</a:t>
                      </a:r>
                      <a:endParaRPr lang="fr-FR" sz="2000" b="0" dirty="0">
                        <a:solidFill>
                          <a:schemeClr val="accent1">
                            <a:lumMod val="50000"/>
                          </a:schemeClr>
                        </a:solidFill>
                        <a:latin typeface="+mn-lt"/>
                        <a:ea typeface="+mn-ea"/>
                        <a:cs typeface="+mn-cs"/>
                      </a:endParaRPr>
                    </a:p>
                  </a:txBody>
                  <a:tcPr anchor="ctr">
                    <a:solidFill>
                      <a:schemeClr val="accent1">
                        <a:lumMod val="20000"/>
                        <a:lumOff val="80000"/>
                      </a:schemeClr>
                    </a:solidFill>
                  </a:tcPr>
                </a:tc>
                <a:extLst>
                  <a:ext uri="{0D108BD9-81ED-4DB2-BD59-A6C34878D82A}">
                    <a16:rowId xmlns:a16="http://schemas.microsoft.com/office/drawing/2014/main" val="4130524351"/>
                  </a:ext>
                </a:extLst>
              </a:tr>
            </a:tbl>
          </a:graphicData>
        </a:graphic>
      </p:graphicFrame>
      <p:sp>
        <p:nvSpPr>
          <p:cNvPr id="2" name="Espace réservé du numéro de diapositive 1"/>
          <p:cNvSpPr>
            <a:spLocks noGrp="1"/>
          </p:cNvSpPr>
          <p:nvPr>
            <p:ph type="sldNum" sz="quarter" idx="12"/>
          </p:nvPr>
        </p:nvSpPr>
        <p:spPr/>
        <p:txBody>
          <a:bodyPr/>
          <a:lstStyle/>
          <a:p>
            <a:fld id="{072C7C7F-3C3F-4560-BBE2-1A4BC8AC5F2D}" type="slidenum">
              <a:rPr lang="fr-FR" smtClean="0"/>
              <a:t>17</a:t>
            </a:fld>
            <a:endParaRPr lang="fr-FR"/>
          </a:p>
        </p:txBody>
      </p:sp>
      <p:sp>
        <p:nvSpPr>
          <p:cNvPr id="3" name="Espace réservé de la date 2"/>
          <p:cNvSpPr>
            <a:spLocks noGrp="1"/>
          </p:cNvSpPr>
          <p:nvPr>
            <p:ph type="dt" sz="half" idx="10"/>
          </p:nvPr>
        </p:nvSpPr>
        <p:spPr/>
        <p:txBody>
          <a:bodyPr/>
          <a:lstStyle/>
          <a:p>
            <a:r>
              <a:rPr lang="fr-FR" dirty="0"/>
              <a:t>06/03/2023</a:t>
            </a:r>
          </a:p>
        </p:txBody>
      </p:sp>
      <p:graphicFrame>
        <p:nvGraphicFramePr>
          <p:cNvPr id="5" name="Espace réservé du contenu 3"/>
          <p:cNvGraphicFramePr>
            <a:graphicFrameLocks/>
          </p:cNvGraphicFramePr>
          <p:nvPr>
            <p:extLst>
              <p:ext uri="{D42A27DB-BD31-4B8C-83A1-F6EECF244321}">
                <p14:modId xmlns:p14="http://schemas.microsoft.com/office/powerpoint/2010/main" val="3693481228"/>
              </p:ext>
            </p:extLst>
          </p:nvPr>
        </p:nvGraphicFramePr>
        <p:xfrm>
          <a:off x="1480458" y="3093118"/>
          <a:ext cx="8961120" cy="1005840"/>
        </p:xfrm>
        <a:graphic>
          <a:graphicData uri="http://schemas.openxmlformats.org/drawingml/2006/table">
            <a:tbl>
              <a:tblPr firstRow="1" bandRow="1">
                <a:tableStyleId>{5C22544A-7EE6-4342-B048-85BDC9FD1C3A}</a:tableStyleId>
              </a:tblPr>
              <a:tblGrid>
                <a:gridCol w="8961120">
                  <a:extLst>
                    <a:ext uri="{9D8B030D-6E8A-4147-A177-3AD203B41FA5}">
                      <a16:colId xmlns:a16="http://schemas.microsoft.com/office/drawing/2014/main" val="869916022"/>
                    </a:ext>
                  </a:extLst>
                </a:gridCol>
              </a:tblGrid>
              <a:tr h="7739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dirty="0">
                          <a:solidFill>
                            <a:schemeClr val="accent1">
                              <a:lumMod val="50000"/>
                            </a:schemeClr>
                          </a:solidFill>
                          <a:latin typeface="+mn-lt"/>
                          <a:ea typeface="+mn-ea"/>
                          <a:cs typeface="+mn-cs"/>
                        </a:rPr>
                        <a:t>32)</a:t>
                      </a:r>
                      <a:r>
                        <a:rPr lang="fr-FR" sz="2000" b="1" baseline="0" dirty="0">
                          <a:solidFill>
                            <a:schemeClr val="accent1">
                              <a:lumMod val="50000"/>
                            </a:schemeClr>
                          </a:solidFill>
                          <a:latin typeface="+mn-lt"/>
                          <a:ea typeface="+mn-ea"/>
                          <a:cs typeface="+mn-cs"/>
                        </a:rPr>
                        <a:t> </a:t>
                      </a:r>
                      <a:r>
                        <a:rPr lang="fr-FR" sz="2000" b="1" dirty="0">
                          <a:solidFill>
                            <a:schemeClr val="accent1">
                              <a:lumMod val="50000"/>
                            </a:schemeClr>
                          </a:solidFill>
                          <a:latin typeface="+mn-lt"/>
                          <a:ea typeface="+mn-ea"/>
                          <a:cs typeface="+mn-cs"/>
                        </a:rPr>
                        <a:t>Un tableau de bord partagé de la formation et de l’orientation professionnelles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kern="1200" dirty="0">
                          <a:solidFill>
                            <a:schemeClr val="accent4">
                              <a:lumMod val="75000"/>
                            </a:schemeClr>
                          </a:solidFill>
                          <a:latin typeface="+mn-lt"/>
                          <a:ea typeface="+mn-ea"/>
                          <a:cs typeface="+mn-cs"/>
                        </a:rPr>
                        <a:t>(Pilote de l’action C2RP)</a:t>
                      </a:r>
                    </a:p>
                    <a:p>
                      <a:pPr algn="ctr"/>
                      <a:endParaRPr lang="fr-FR" sz="2000" dirty="0">
                        <a:solidFill>
                          <a:schemeClr val="accent1">
                            <a:lumMod val="50000"/>
                          </a:schemeClr>
                        </a:solidFill>
                      </a:endParaRPr>
                    </a:p>
                  </a:txBody>
                  <a:tcPr anchor="ctr">
                    <a:solidFill>
                      <a:schemeClr val="accent1">
                        <a:lumMod val="20000"/>
                        <a:lumOff val="80000"/>
                      </a:schemeClr>
                    </a:solidFill>
                  </a:tcPr>
                </a:tc>
                <a:extLst>
                  <a:ext uri="{0D108BD9-81ED-4DB2-BD59-A6C34878D82A}">
                    <a16:rowId xmlns:a16="http://schemas.microsoft.com/office/drawing/2014/main" val="4130524351"/>
                  </a:ext>
                </a:extLst>
              </a:tr>
            </a:tbl>
          </a:graphicData>
        </a:graphic>
      </p:graphicFrame>
      <p:graphicFrame>
        <p:nvGraphicFramePr>
          <p:cNvPr id="6" name="Espace réservé du contenu 3"/>
          <p:cNvGraphicFramePr>
            <a:graphicFrameLocks/>
          </p:cNvGraphicFramePr>
          <p:nvPr>
            <p:extLst>
              <p:ext uri="{D42A27DB-BD31-4B8C-83A1-F6EECF244321}">
                <p14:modId xmlns:p14="http://schemas.microsoft.com/office/powerpoint/2010/main" val="414954273"/>
              </p:ext>
            </p:extLst>
          </p:nvPr>
        </p:nvGraphicFramePr>
        <p:xfrm>
          <a:off x="1480458" y="4316284"/>
          <a:ext cx="8961120" cy="1005840"/>
        </p:xfrm>
        <a:graphic>
          <a:graphicData uri="http://schemas.openxmlformats.org/drawingml/2006/table">
            <a:tbl>
              <a:tblPr firstRow="1" bandRow="1">
                <a:tableStyleId>{5C22544A-7EE6-4342-B048-85BDC9FD1C3A}</a:tableStyleId>
              </a:tblPr>
              <a:tblGrid>
                <a:gridCol w="8961120">
                  <a:extLst>
                    <a:ext uri="{9D8B030D-6E8A-4147-A177-3AD203B41FA5}">
                      <a16:colId xmlns:a16="http://schemas.microsoft.com/office/drawing/2014/main" val="869916022"/>
                    </a:ext>
                  </a:extLst>
                </a:gridCol>
              </a:tblGrid>
              <a:tr h="922134">
                <a:tc>
                  <a:txBody>
                    <a:bodyPr/>
                    <a:lstStyle/>
                    <a:p>
                      <a:pPr algn="l"/>
                      <a:r>
                        <a:rPr lang="fr-FR" sz="2000" b="1" dirty="0">
                          <a:solidFill>
                            <a:schemeClr val="accent1">
                              <a:lumMod val="50000"/>
                            </a:schemeClr>
                          </a:solidFill>
                          <a:latin typeface="+mn-lt"/>
                          <a:ea typeface="+mn-ea"/>
                          <a:cs typeface="+mn-cs"/>
                        </a:rPr>
                        <a:t>33)</a:t>
                      </a:r>
                      <a:r>
                        <a:rPr lang="fr-FR" sz="2000" b="1" baseline="0" dirty="0">
                          <a:solidFill>
                            <a:schemeClr val="accent1">
                              <a:lumMod val="50000"/>
                            </a:schemeClr>
                          </a:solidFill>
                          <a:latin typeface="+mn-lt"/>
                          <a:ea typeface="+mn-ea"/>
                          <a:cs typeface="+mn-cs"/>
                        </a:rPr>
                        <a:t> </a:t>
                      </a:r>
                      <a:r>
                        <a:rPr lang="fr-FR" sz="2000" b="1" dirty="0">
                          <a:solidFill>
                            <a:schemeClr val="accent1">
                              <a:lumMod val="50000"/>
                            </a:schemeClr>
                          </a:solidFill>
                          <a:latin typeface="+mn-lt"/>
                          <a:ea typeface="+mn-ea"/>
                          <a:cs typeface="+mn-cs"/>
                        </a:rPr>
                        <a:t>Un outil régional d’information cartographique sur l’offre de formation existante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kern="1200" dirty="0">
                          <a:solidFill>
                            <a:schemeClr val="accent4">
                              <a:lumMod val="75000"/>
                            </a:schemeClr>
                          </a:solidFill>
                          <a:latin typeface="+mn-lt"/>
                          <a:ea typeface="+mn-ea"/>
                          <a:cs typeface="+mn-cs"/>
                        </a:rPr>
                        <a:t>(Pilote de l’action C2RP)</a:t>
                      </a:r>
                    </a:p>
                  </a:txBody>
                  <a:tcPr anchor="ctr">
                    <a:solidFill>
                      <a:schemeClr val="accent1">
                        <a:lumMod val="20000"/>
                        <a:lumOff val="80000"/>
                      </a:schemeClr>
                    </a:solidFill>
                  </a:tcPr>
                </a:tc>
                <a:extLst>
                  <a:ext uri="{0D108BD9-81ED-4DB2-BD59-A6C34878D82A}">
                    <a16:rowId xmlns:a16="http://schemas.microsoft.com/office/drawing/2014/main" val="4130524351"/>
                  </a:ext>
                </a:extLst>
              </a:tr>
            </a:tbl>
          </a:graphicData>
        </a:graphic>
      </p:graphicFrame>
      <p:sp>
        <p:nvSpPr>
          <p:cNvPr id="7" name="Ellipse 6"/>
          <p:cNvSpPr/>
          <p:nvPr/>
        </p:nvSpPr>
        <p:spPr>
          <a:xfrm>
            <a:off x="92990" y="1611825"/>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
        <p:nvSpPr>
          <p:cNvPr id="8" name="Ellipse 7"/>
          <p:cNvSpPr/>
          <p:nvPr/>
        </p:nvSpPr>
        <p:spPr>
          <a:xfrm>
            <a:off x="92990" y="3093118"/>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
        <p:nvSpPr>
          <p:cNvPr id="9" name="Ellipse 8"/>
          <p:cNvSpPr/>
          <p:nvPr/>
        </p:nvSpPr>
        <p:spPr>
          <a:xfrm>
            <a:off x="92990" y="4341915"/>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Tree>
    <p:extLst>
      <p:ext uri="{BB962C8B-B14F-4D97-AF65-F5344CB8AC3E}">
        <p14:creationId xmlns:p14="http://schemas.microsoft.com/office/powerpoint/2010/main" val="148747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547" y="383565"/>
            <a:ext cx="1999053" cy="1673835"/>
          </a:xfrm>
          <a:prstGeom prst="rect">
            <a:avLst/>
          </a:prstGeom>
          <a:noFill/>
          <a:ln>
            <a:noFill/>
          </a:ln>
        </p:spPr>
      </p:pic>
      <p:sp>
        <p:nvSpPr>
          <p:cNvPr id="5" name="ZoneTexte 4"/>
          <p:cNvSpPr txBox="1"/>
          <p:nvPr/>
        </p:nvSpPr>
        <p:spPr>
          <a:xfrm>
            <a:off x="1117600" y="2319330"/>
            <a:ext cx="9706915" cy="3416320"/>
          </a:xfrm>
          <a:prstGeom prst="rect">
            <a:avLst/>
          </a:prstGeom>
          <a:solidFill>
            <a:schemeClr val="accent1">
              <a:lumMod val="20000"/>
              <a:lumOff val="80000"/>
            </a:schemeClr>
          </a:solidFill>
        </p:spPr>
        <p:txBody>
          <a:bodyPr wrap="square" rtlCol="0">
            <a:spAutoFit/>
          </a:bodyPr>
          <a:lstStyle/>
          <a:p>
            <a:pPr algn="ctr"/>
            <a:r>
              <a:rPr lang="fr-FR" sz="2400" b="1" dirty="0">
                <a:solidFill>
                  <a:schemeClr val="accent1">
                    <a:lumMod val="50000"/>
                  </a:schemeClr>
                </a:solidFill>
              </a:rPr>
              <a:t>Ambition stratégique 1</a:t>
            </a:r>
          </a:p>
          <a:p>
            <a:pPr algn="ctr"/>
            <a:br>
              <a:rPr lang="fr-FR" sz="2400" b="1" dirty="0">
                <a:solidFill>
                  <a:schemeClr val="accent1">
                    <a:lumMod val="50000"/>
                  </a:schemeClr>
                </a:solidFill>
              </a:rPr>
            </a:br>
            <a:br>
              <a:rPr lang="fr-FR" sz="2400" b="1" dirty="0">
                <a:solidFill>
                  <a:schemeClr val="accent1">
                    <a:lumMod val="50000"/>
                  </a:schemeClr>
                </a:solidFill>
              </a:rPr>
            </a:br>
            <a:r>
              <a:rPr lang="fr-FR" sz="2400" b="1" dirty="0">
                <a:solidFill>
                  <a:schemeClr val="accent1">
                    <a:lumMod val="50000"/>
                  </a:schemeClr>
                </a:solidFill>
              </a:rPr>
              <a:t>Identifier et répondre aux besoins de qualification ainsi qu’aux besoins en compétences des entreprises et des territoires, en lien avec les mutations économiques, sociétales et environnementales</a:t>
            </a:r>
            <a:r>
              <a:rPr lang="fr-FR" sz="2400" dirty="0"/>
              <a:t> </a:t>
            </a:r>
          </a:p>
          <a:p>
            <a:pPr algn="ctr"/>
            <a:endParaRPr lang="fr-FR" sz="2400" dirty="0"/>
          </a:p>
          <a:p>
            <a:pPr algn="ctr"/>
            <a:r>
              <a:rPr lang="fr-FR" sz="2400" dirty="0">
                <a:solidFill>
                  <a:schemeClr val="accent4">
                    <a:lumMod val="75000"/>
                  </a:schemeClr>
                </a:solidFill>
              </a:rPr>
              <a:t>Référents stratégiques: Etat – Région (A préciser)</a:t>
            </a:r>
            <a:endParaRPr lang="fr-FR" sz="2400" dirty="0"/>
          </a:p>
          <a:p>
            <a:pPr algn="ctr"/>
            <a:endParaRPr lang="fr-FR" sz="2400" b="1" dirty="0">
              <a:solidFill>
                <a:srgbClr val="1F4E79"/>
              </a:solidFill>
              <a:latin typeface="CIDFont+F2"/>
            </a:endParaRPr>
          </a:p>
        </p:txBody>
      </p:sp>
      <p:sp>
        <p:nvSpPr>
          <p:cNvPr id="8" name="Espace réservé du numéro de diapositive 7"/>
          <p:cNvSpPr>
            <a:spLocks noGrp="1"/>
          </p:cNvSpPr>
          <p:nvPr>
            <p:ph type="sldNum" sz="quarter" idx="12"/>
          </p:nvPr>
        </p:nvSpPr>
        <p:spPr/>
        <p:txBody>
          <a:bodyPr/>
          <a:lstStyle/>
          <a:p>
            <a:fld id="{53769B93-400B-4583-AA98-79B9B39E1E4A}" type="slidenum">
              <a:rPr lang="fr-FR" smtClean="0"/>
              <a:t>2</a:t>
            </a:fld>
            <a:endParaRPr lang="fr-FR"/>
          </a:p>
        </p:txBody>
      </p:sp>
      <p:sp>
        <p:nvSpPr>
          <p:cNvPr id="2" name="Espace réservé de la date 1"/>
          <p:cNvSpPr>
            <a:spLocks noGrp="1"/>
          </p:cNvSpPr>
          <p:nvPr>
            <p:ph type="dt" sz="half" idx="10"/>
          </p:nvPr>
        </p:nvSpPr>
        <p:spPr/>
        <p:txBody>
          <a:bodyPr/>
          <a:lstStyle/>
          <a:p>
            <a:r>
              <a:rPr lang="fr-FR" dirty="0"/>
              <a:t>06/03/2023</a:t>
            </a:r>
          </a:p>
        </p:txBody>
      </p:sp>
    </p:spTree>
    <p:extLst>
      <p:ext uri="{BB962C8B-B14F-4D97-AF65-F5344CB8AC3E}">
        <p14:creationId xmlns:p14="http://schemas.microsoft.com/office/powerpoint/2010/main" val="209999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242543" y="1439764"/>
            <a:ext cx="9706915" cy="4801314"/>
          </a:xfrm>
          <a:prstGeom prst="rect">
            <a:avLst/>
          </a:prstGeom>
          <a:solidFill>
            <a:schemeClr val="accent1">
              <a:lumMod val="20000"/>
              <a:lumOff val="80000"/>
            </a:schemeClr>
          </a:solidFill>
        </p:spPr>
        <p:txBody>
          <a:bodyPr wrap="square" rtlCol="0">
            <a:spAutoFit/>
          </a:bodyPr>
          <a:lstStyle/>
          <a:p>
            <a:r>
              <a:rPr lang="fr-FR" dirty="0">
                <a:solidFill>
                  <a:schemeClr val="accent1">
                    <a:lumMod val="50000"/>
                  </a:schemeClr>
                </a:solidFill>
              </a:rPr>
              <a:t>1) Construire et expérimenter une méthode nouvelle de dialogue sectoriel pour anticiper les évolutions des emplois et des besoins en compétences/formation à destination de toutes les voies de formation</a:t>
            </a:r>
          </a:p>
          <a:p>
            <a:r>
              <a:rPr lang="fr-FR" dirty="0">
                <a:solidFill>
                  <a:schemeClr val="accent1">
                    <a:lumMod val="50000"/>
                  </a:schemeClr>
                </a:solidFill>
              </a:rPr>
              <a:t>=&gt; Cibler en 2023 sur les secteurs de l’industrie dont agro alimentaire et du BTP</a:t>
            </a:r>
          </a:p>
          <a:p>
            <a:r>
              <a:rPr lang="fr-FR" dirty="0">
                <a:solidFill>
                  <a:schemeClr val="accent6">
                    <a:lumMod val="75000"/>
                  </a:schemeClr>
                </a:solidFill>
              </a:rPr>
              <a:t>(</a:t>
            </a:r>
            <a:r>
              <a:rPr lang="fr-FR" dirty="0">
                <a:solidFill>
                  <a:schemeClr val="accent4">
                    <a:lumMod val="75000"/>
                  </a:schemeClr>
                </a:solidFill>
              </a:rPr>
              <a:t>Pilote de l’action: DDPE-PILAP - Etat</a:t>
            </a:r>
            <a:r>
              <a:rPr lang="fr-FR" dirty="0">
                <a:solidFill>
                  <a:schemeClr val="accent6">
                    <a:lumMod val="75000"/>
                  </a:schemeClr>
                </a:solidFill>
              </a:rPr>
              <a:t>)</a:t>
            </a:r>
            <a:endParaRPr lang="fr-FR" dirty="0">
              <a:solidFill>
                <a:schemeClr val="accent1">
                  <a:lumMod val="50000"/>
                </a:schemeClr>
              </a:solidFill>
            </a:endParaRPr>
          </a:p>
          <a:p>
            <a:pPr marL="342900" indent="-342900">
              <a:buFont typeface="Symbol" panose="05050102010706020507" pitchFamily="18" charset="2"/>
              <a:buChar char="Þ"/>
            </a:pPr>
            <a:endParaRPr lang="fr-FR" dirty="0">
              <a:solidFill>
                <a:schemeClr val="accent1">
                  <a:lumMod val="50000"/>
                </a:schemeClr>
              </a:solidFill>
            </a:endParaRPr>
          </a:p>
          <a:p>
            <a:r>
              <a:rPr lang="fr-FR" dirty="0">
                <a:solidFill>
                  <a:schemeClr val="accent1">
                    <a:lumMod val="50000"/>
                  </a:schemeClr>
                </a:solidFill>
              </a:rPr>
              <a:t>2) Elaborer et mettre en œuvre un processus de remontée des besoins en emplois et en compétences par les SPEL</a:t>
            </a:r>
          </a:p>
          <a:p>
            <a:pPr indent="-285750">
              <a:buFont typeface="Arial" panose="020B0604020202020204" pitchFamily="34" charset="0"/>
              <a:buChar char="•"/>
            </a:pPr>
            <a:r>
              <a:rPr lang="fr-FR" dirty="0">
                <a:solidFill>
                  <a:schemeClr val="accent1">
                    <a:lumMod val="50000"/>
                  </a:schemeClr>
                </a:solidFill>
              </a:rPr>
              <a:t> Déclinaison de la Feuille de route des SPEL sur tous les territoires</a:t>
            </a:r>
          </a:p>
          <a:p>
            <a:pPr indent="-285750">
              <a:buFont typeface="Arial" panose="020B0604020202020204" pitchFamily="34" charset="0"/>
              <a:buChar char="•"/>
            </a:pPr>
            <a:r>
              <a:rPr lang="fr-FR" dirty="0">
                <a:solidFill>
                  <a:schemeClr val="accent1">
                    <a:lumMod val="50000"/>
                  </a:schemeClr>
                </a:solidFill>
              </a:rPr>
              <a:t> Faire des SPEL, des espaces de remontée d'infos et de besoins en formation (en lien avec CREFOP) pour une visibilité au niveau régional et une réponse adaptée en termes de formations toutes voies confondues</a:t>
            </a:r>
          </a:p>
          <a:p>
            <a:r>
              <a:rPr lang="fr-FR" dirty="0">
                <a:solidFill>
                  <a:schemeClr val="accent6">
                    <a:lumMod val="75000"/>
                  </a:schemeClr>
                </a:solidFill>
              </a:rPr>
              <a:t>(</a:t>
            </a:r>
            <a:r>
              <a:rPr lang="fr-FR" dirty="0">
                <a:solidFill>
                  <a:schemeClr val="accent4">
                    <a:lumMod val="75000"/>
                  </a:schemeClr>
                </a:solidFill>
              </a:rPr>
              <a:t>Pilote de l’action: SGAR - DFP</a:t>
            </a:r>
            <a:r>
              <a:rPr lang="fr-FR" dirty="0">
                <a:solidFill>
                  <a:schemeClr val="accent6">
                    <a:lumMod val="75000"/>
                  </a:schemeClr>
                </a:solidFill>
              </a:rPr>
              <a:t> )</a:t>
            </a:r>
            <a:endParaRPr lang="fr-FR" dirty="0">
              <a:solidFill>
                <a:schemeClr val="accent1">
                  <a:lumMod val="50000"/>
                </a:schemeClr>
              </a:solidFill>
            </a:endParaRPr>
          </a:p>
          <a:p>
            <a:endParaRPr lang="fr-FR" dirty="0">
              <a:solidFill>
                <a:schemeClr val="accent1">
                  <a:lumMod val="50000"/>
                </a:schemeClr>
              </a:solidFill>
            </a:endParaRPr>
          </a:p>
          <a:p>
            <a:r>
              <a:rPr lang="fr-FR" dirty="0">
                <a:solidFill>
                  <a:schemeClr val="accent1">
                    <a:lumMod val="50000"/>
                  </a:schemeClr>
                </a:solidFill>
              </a:rPr>
              <a:t>3) SRFSS : identifier de façon collective des leviers , des freins et des solutions pour développer la place des employeurs publics et privés dans les formations sanitaires et sociales </a:t>
            </a:r>
            <a:r>
              <a:rPr lang="fr-FR" dirty="0">
                <a:solidFill>
                  <a:schemeClr val="accent6">
                    <a:lumMod val="75000"/>
                  </a:schemeClr>
                </a:solidFill>
              </a:rPr>
              <a:t>(pilote: DR CPNEFP Branche Sanitaire, sociale et médico-sociale à but non lucratif)</a:t>
            </a:r>
          </a:p>
        </p:txBody>
      </p:sp>
      <p:sp>
        <p:nvSpPr>
          <p:cNvPr id="8" name="Espace réservé du numéro de diapositive 7"/>
          <p:cNvSpPr>
            <a:spLocks noGrp="1"/>
          </p:cNvSpPr>
          <p:nvPr>
            <p:ph type="sldNum" sz="quarter" idx="12"/>
          </p:nvPr>
        </p:nvSpPr>
        <p:spPr/>
        <p:txBody>
          <a:bodyPr/>
          <a:lstStyle/>
          <a:p>
            <a:fld id="{53769B93-400B-4583-AA98-79B9B39E1E4A}" type="slidenum">
              <a:rPr lang="fr-FR" smtClean="0"/>
              <a:t>3</a:t>
            </a:fld>
            <a:endParaRPr lang="fr-FR" dirty="0"/>
          </a:p>
        </p:txBody>
      </p:sp>
      <p:sp>
        <p:nvSpPr>
          <p:cNvPr id="2" name="Espace réservé de la date 1"/>
          <p:cNvSpPr>
            <a:spLocks noGrp="1"/>
          </p:cNvSpPr>
          <p:nvPr>
            <p:ph type="dt" sz="half" idx="10"/>
          </p:nvPr>
        </p:nvSpPr>
        <p:spPr/>
        <p:txBody>
          <a:bodyPr/>
          <a:lstStyle/>
          <a:p>
            <a:r>
              <a:rPr lang="fr-FR" dirty="0"/>
              <a:t>06/03/2023</a:t>
            </a:r>
          </a:p>
        </p:txBody>
      </p:sp>
      <p:graphicFrame>
        <p:nvGraphicFramePr>
          <p:cNvPr id="6" name="Espace réservé du contenu 3"/>
          <p:cNvGraphicFramePr>
            <a:graphicFrameLocks/>
          </p:cNvGraphicFramePr>
          <p:nvPr>
            <p:extLst>
              <p:ext uri="{D42A27DB-BD31-4B8C-83A1-F6EECF244321}">
                <p14:modId xmlns:p14="http://schemas.microsoft.com/office/powerpoint/2010/main" val="3443054909"/>
              </p:ext>
            </p:extLst>
          </p:nvPr>
        </p:nvGraphicFramePr>
        <p:xfrm>
          <a:off x="1242542" y="100018"/>
          <a:ext cx="9706915" cy="1339746"/>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1498589857"/>
                    </a:ext>
                  </a:extLst>
                </a:gridCol>
              </a:tblGrid>
              <a:tr h="1339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t>1.1 Organiser l’identification, l’analyse partagée et la remontée des besoins d’emplois et de compétences,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t>en croisant les dimensions territoriale et sectorielle.</a:t>
                      </a:r>
                    </a:p>
                  </a:txBody>
                  <a:tcPr anchor="ctr"/>
                </a:tc>
                <a:extLst>
                  <a:ext uri="{0D108BD9-81ED-4DB2-BD59-A6C34878D82A}">
                    <a16:rowId xmlns:a16="http://schemas.microsoft.com/office/drawing/2014/main" val="4130524351"/>
                  </a:ext>
                </a:extLst>
              </a:tr>
            </a:tbl>
          </a:graphicData>
        </a:graphic>
      </p:graphicFrame>
      <p:sp>
        <p:nvSpPr>
          <p:cNvPr id="3" name="Ellipse 2"/>
          <p:cNvSpPr/>
          <p:nvPr/>
        </p:nvSpPr>
        <p:spPr>
          <a:xfrm>
            <a:off x="92990" y="1611825"/>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Tree>
    <p:extLst>
      <p:ext uri="{BB962C8B-B14F-4D97-AF65-F5344CB8AC3E}">
        <p14:creationId xmlns:p14="http://schemas.microsoft.com/office/powerpoint/2010/main" val="81906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770035382"/>
              </p:ext>
            </p:extLst>
          </p:nvPr>
        </p:nvGraphicFramePr>
        <p:xfrm>
          <a:off x="1230665" y="1032250"/>
          <a:ext cx="10118263" cy="773944"/>
        </p:xfrm>
        <a:graphic>
          <a:graphicData uri="http://schemas.openxmlformats.org/drawingml/2006/table">
            <a:tbl>
              <a:tblPr firstRow="1" bandRow="1">
                <a:tableStyleId>{5C22544A-7EE6-4342-B048-85BDC9FD1C3A}</a:tableStyleId>
              </a:tblPr>
              <a:tblGrid>
                <a:gridCol w="10118263">
                  <a:extLst>
                    <a:ext uri="{9D8B030D-6E8A-4147-A177-3AD203B41FA5}">
                      <a16:colId xmlns:a16="http://schemas.microsoft.com/office/drawing/2014/main" val="1498589857"/>
                    </a:ext>
                  </a:extLst>
                </a:gridCol>
              </a:tblGrid>
              <a:tr h="7739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dirty="0"/>
                        <a:t>1.2  Accompagner l’évolution de l’offre de formation tout au long de la vie</a:t>
                      </a:r>
                    </a:p>
                    <a:p>
                      <a:pPr algn="ctr"/>
                      <a:endParaRPr lang="fr-FR" sz="2000" dirty="0"/>
                    </a:p>
                  </a:txBody>
                  <a:tcPr anchor="ctr"/>
                </a:tc>
                <a:extLst>
                  <a:ext uri="{0D108BD9-81ED-4DB2-BD59-A6C34878D82A}">
                    <a16:rowId xmlns:a16="http://schemas.microsoft.com/office/drawing/2014/main" val="4130524351"/>
                  </a:ext>
                </a:extLst>
              </a:tr>
            </a:tbl>
          </a:graphicData>
        </a:graphic>
      </p:graphicFrame>
      <p:sp>
        <p:nvSpPr>
          <p:cNvPr id="3" name="Espace réservé du numéro de diapositive 2"/>
          <p:cNvSpPr>
            <a:spLocks noGrp="1"/>
          </p:cNvSpPr>
          <p:nvPr>
            <p:ph type="sldNum" sz="quarter" idx="12"/>
          </p:nvPr>
        </p:nvSpPr>
        <p:spPr/>
        <p:txBody>
          <a:bodyPr/>
          <a:lstStyle/>
          <a:p>
            <a:fld id="{072C7C7F-3C3F-4560-BBE2-1A4BC8AC5F2D}" type="slidenum">
              <a:rPr lang="fr-FR" smtClean="0"/>
              <a:t>4</a:t>
            </a:fld>
            <a:endParaRPr lang="fr-FR"/>
          </a:p>
        </p:txBody>
      </p:sp>
      <p:sp>
        <p:nvSpPr>
          <p:cNvPr id="6" name="ZoneTexte 5"/>
          <p:cNvSpPr txBox="1"/>
          <p:nvPr/>
        </p:nvSpPr>
        <p:spPr>
          <a:xfrm>
            <a:off x="1235537" y="1820739"/>
            <a:ext cx="10118263" cy="3462486"/>
          </a:xfrm>
          <a:prstGeom prst="rect">
            <a:avLst/>
          </a:prstGeom>
          <a:solidFill>
            <a:schemeClr val="accent1">
              <a:lumMod val="20000"/>
              <a:lumOff val="80000"/>
            </a:schemeClr>
          </a:solidFill>
        </p:spPr>
        <p:txBody>
          <a:bodyPr wrap="square" rtlCol="0">
            <a:spAutoFit/>
          </a:bodyPr>
          <a:lstStyle/>
          <a:p>
            <a:r>
              <a:rPr lang="fr-FR" sz="1500" dirty="0">
                <a:solidFill>
                  <a:schemeClr val="accent1">
                    <a:lumMod val="50000"/>
                  </a:schemeClr>
                </a:solidFill>
              </a:rPr>
              <a:t>4) Mettre en place le dispositif « s’engager vers l’emploi » </a:t>
            </a:r>
            <a:r>
              <a:rPr lang="fr-FR" sz="1500" dirty="0">
                <a:solidFill>
                  <a:schemeClr val="accent6">
                    <a:lumMod val="75000"/>
                  </a:schemeClr>
                </a:solidFill>
              </a:rPr>
              <a:t>(</a:t>
            </a:r>
            <a:r>
              <a:rPr lang="fr-FR" sz="1600" dirty="0">
                <a:solidFill>
                  <a:schemeClr val="accent4">
                    <a:lumMod val="75000"/>
                  </a:schemeClr>
                </a:solidFill>
              </a:rPr>
              <a:t>Pilote de l’action: PRF </a:t>
            </a:r>
            <a:r>
              <a:rPr lang="fr-FR" sz="1500" dirty="0">
                <a:solidFill>
                  <a:schemeClr val="accent6">
                    <a:lumMod val="75000"/>
                  </a:schemeClr>
                </a:solidFill>
              </a:rPr>
              <a:t>)</a:t>
            </a:r>
          </a:p>
          <a:p>
            <a:endParaRPr lang="fr-FR" sz="1000" dirty="0">
              <a:solidFill>
                <a:schemeClr val="accent1">
                  <a:lumMod val="50000"/>
                </a:schemeClr>
              </a:solidFill>
            </a:endParaRPr>
          </a:p>
          <a:p>
            <a:r>
              <a:rPr lang="fr-FR" sz="1500" dirty="0">
                <a:solidFill>
                  <a:schemeClr val="accent1">
                    <a:lumMod val="50000"/>
                  </a:schemeClr>
                </a:solidFill>
              </a:rPr>
              <a:t>5) Lancer l’expérimentation sur la méthanisation l’</a:t>
            </a:r>
            <a:r>
              <a:rPr lang="fr-FR" sz="1500" dirty="0" err="1">
                <a:solidFill>
                  <a:schemeClr val="accent1">
                    <a:lumMod val="50000"/>
                  </a:schemeClr>
                </a:solidFill>
              </a:rPr>
              <a:t>électro-mobilité</a:t>
            </a:r>
            <a:r>
              <a:rPr lang="fr-FR" sz="1500" dirty="0">
                <a:solidFill>
                  <a:schemeClr val="accent1">
                    <a:lumMod val="50000"/>
                  </a:schemeClr>
                </a:solidFill>
              </a:rPr>
              <a:t> et construction hors site, dont la filière batterie dans le cadre du plan d’actions métiers d’avenir rev3 </a:t>
            </a:r>
            <a:r>
              <a:rPr lang="fr-FR" sz="1500" dirty="0">
                <a:solidFill>
                  <a:schemeClr val="accent6">
                    <a:lumMod val="75000"/>
                  </a:schemeClr>
                </a:solidFill>
              </a:rPr>
              <a:t>(</a:t>
            </a:r>
            <a:r>
              <a:rPr lang="fr-FR" sz="1600" dirty="0">
                <a:solidFill>
                  <a:schemeClr val="accent4">
                    <a:lumMod val="75000"/>
                  </a:schemeClr>
                </a:solidFill>
              </a:rPr>
              <a:t>Pilote de l’action: Drev3 – Rectorat (A préciser) </a:t>
            </a:r>
            <a:r>
              <a:rPr lang="fr-FR" sz="1500" dirty="0">
                <a:solidFill>
                  <a:schemeClr val="accent6">
                    <a:lumMod val="75000"/>
                  </a:schemeClr>
                </a:solidFill>
              </a:rPr>
              <a:t>)</a:t>
            </a:r>
            <a:endParaRPr lang="fr-FR" sz="1500" dirty="0">
              <a:solidFill>
                <a:schemeClr val="accent1">
                  <a:lumMod val="50000"/>
                </a:schemeClr>
              </a:solidFill>
            </a:endParaRPr>
          </a:p>
          <a:p>
            <a:endParaRPr lang="fr-FR" sz="1000" dirty="0">
              <a:solidFill>
                <a:schemeClr val="accent1">
                  <a:lumMod val="50000"/>
                </a:schemeClr>
              </a:solidFill>
            </a:endParaRPr>
          </a:p>
          <a:p>
            <a:r>
              <a:rPr lang="fr-FR" sz="1500" dirty="0">
                <a:solidFill>
                  <a:schemeClr val="accent1">
                    <a:lumMod val="50000"/>
                  </a:schemeClr>
                </a:solidFill>
              </a:rPr>
              <a:t>6) Mettre en œuvre le schéma régional de développement de l’alternance (apprentissage et contrats de professionnalisation) et la feuille de route régionale de l’apprentissage </a:t>
            </a:r>
            <a:r>
              <a:rPr lang="fr-FR" sz="1500" dirty="0">
                <a:solidFill>
                  <a:schemeClr val="accent6">
                    <a:lumMod val="75000"/>
                  </a:schemeClr>
                </a:solidFill>
              </a:rPr>
              <a:t>(</a:t>
            </a:r>
            <a:r>
              <a:rPr lang="fr-FR" sz="1600" dirty="0">
                <a:solidFill>
                  <a:schemeClr val="accent4">
                    <a:lumMod val="75000"/>
                  </a:schemeClr>
                </a:solidFill>
              </a:rPr>
              <a:t>Pilote de l’action: DIRAA</a:t>
            </a:r>
            <a:r>
              <a:rPr lang="fr-FR" sz="1600" dirty="0">
                <a:solidFill>
                  <a:schemeClr val="accent6">
                    <a:lumMod val="75000"/>
                  </a:schemeClr>
                </a:solidFill>
              </a:rPr>
              <a:t> </a:t>
            </a:r>
            <a:r>
              <a:rPr lang="fr-FR" sz="1600" dirty="0">
                <a:solidFill>
                  <a:schemeClr val="accent4">
                    <a:lumMod val="75000"/>
                  </a:schemeClr>
                </a:solidFill>
              </a:rPr>
              <a:t>- DREETS- </a:t>
            </a:r>
            <a:r>
              <a:rPr lang="fr-FR" sz="1500" dirty="0">
                <a:solidFill>
                  <a:schemeClr val="accent4">
                    <a:lumMod val="75000"/>
                  </a:schemeClr>
                </a:solidFill>
              </a:rPr>
              <a:t>Appui CREFOP à préciser, Commission 2 ?</a:t>
            </a:r>
            <a:r>
              <a:rPr lang="fr-FR" sz="1600" dirty="0">
                <a:solidFill>
                  <a:schemeClr val="accent4">
                    <a:lumMod val="75000"/>
                  </a:schemeClr>
                </a:solidFill>
              </a:rPr>
              <a:t> </a:t>
            </a:r>
            <a:r>
              <a:rPr lang="fr-FR" sz="1500" dirty="0">
                <a:solidFill>
                  <a:schemeClr val="accent6">
                    <a:lumMod val="75000"/>
                  </a:schemeClr>
                </a:solidFill>
              </a:rPr>
              <a:t>)</a:t>
            </a:r>
          </a:p>
          <a:p>
            <a:endParaRPr lang="fr-FR" sz="400" dirty="0">
              <a:solidFill>
                <a:schemeClr val="tx2"/>
              </a:solidFill>
              <a:highlight>
                <a:srgbClr val="FFFF00"/>
              </a:highlight>
            </a:endParaRPr>
          </a:p>
          <a:p>
            <a:endParaRPr lang="fr-FR" sz="1000" dirty="0">
              <a:solidFill>
                <a:schemeClr val="accent6">
                  <a:lumMod val="75000"/>
                </a:schemeClr>
              </a:solidFill>
            </a:endParaRPr>
          </a:p>
          <a:p>
            <a:r>
              <a:rPr lang="fr-FR" sz="1500" dirty="0">
                <a:solidFill>
                  <a:schemeClr val="accent1">
                    <a:lumMod val="50000"/>
                  </a:schemeClr>
                </a:solidFill>
              </a:rPr>
              <a:t>7) Reconstituer la lisibilité des offres de formation toutes voies de formation confondues, en intégrant l’enseignement supérieur  pour en faciliter la complémentarité </a:t>
            </a:r>
            <a:r>
              <a:rPr lang="fr-FR" sz="1500" dirty="0">
                <a:solidFill>
                  <a:schemeClr val="accent6">
                    <a:lumMod val="75000"/>
                  </a:schemeClr>
                </a:solidFill>
              </a:rPr>
              <a:t>(</a:t>
            </a:r>
            <a:r>
              <a:rPr lang="fr-FR" sz="1600" dirty="0">
                <a:solidFill>
                  <a:schemeClr val="accent4">
                    <a:lumMod val="75000"/>
                  </a:schemeClr>
                </a:solidFill>
              </a:rPr>
              <a:t>Pilote de l’action: DRAFPIC</a:t>
            </a:r>
            <a:r>
              <a:rPr lang="fr-FR" sz="1500" dirty="0">
                <a:solidFill>
                  <a:schemeClr val="accent6">
                    <a:lumMod val="75000"/>
                  </a:schemeClr>
                </a:solidFill>
              </a:rPr>
              <a:t>) </a:t>
            </a:r>
          </a:p>
          <a:p>
            <a:r>
              <a:rPr lang="fr-FR" sz="1500" dirty="0">
                <a:solidFill>
                  <a:schemeClr val="accent6">
                    <a:lumMod val="75000"/>
                  </a:schemeClr>
                </a:solidFill>
              </a:rPr>
              <a:t>[A travailler en lien avec la priorité n° 33 du principe Observer (pilote C2RP)]</a:t>
            </a:r>
            <a:endParaRPr lang="fr-FR" sz="1500" dirty="0">
              <a:solidFill>
                <a:schemeClr val="accent1">
                  <a:lumMod val="50000"/>
                </a:schemeClr>
              </a:solidFill>
            </a:endParaRPr>
          </a:p>
          <a:p>
            <a:endParaRPr lang="fr-FR" sz="1000" dirty="0">
              <a:solidFill>
                <a:schemeClr val="accent1">
                  <a:lumMod val="50000"/>
                </a:schemeClr>
              </a:solidFill>
            </a:endParaRPr>
          </a:p>
          <a:p>
            <a:r>
              <a:rPr lang="fr-FR" sz="1500" dirty="0">
                <a:solidFill>
                  <a:schemeClr val="accent1">
                    <a:lumMod val="50000"/>
                  </a:schemeClr>
                </a:solidFill>
              </a:rPr>
              <a:t>8) SRFSS : poursuivre l’accessibilité et le développement de l’apprentissage notamment pour les territoires où le manque de professionnels est important et/ou des besoins de formation sont nécessaires (</a:t>
            </a:r>
            <a:r>
              <a:rPr lang="fr-FR" sz="1600" dirty="0">
                <a:solidFill>
                  <a:schemeClr val="accent6">
                    <a:lumMod val="75000"/>
                  </a:schemeClr>
                </a:solidFill>
              </a:rPr>
              <a:t>pilote: DR CPNEFP Branche Sanitaire, sociale et médico-sociale à but non lucratif) </a:t>
            </a:r>
            <a:r>
              <a:rPr lang="fr-FR" sz="1600" dirty="0">
                <a:solidFill>
                  <a:srgbClr val="FF0000"/>
                </a:solidFill>
              </a:rPr>
              <a:t>A confirmer</a:t>
            </a:r>
            <a:endParaRPr lang="fr-FR" sz="1500" dirty="0">
              <a:solidFill>
                <a:srgbClr val="FF0000"/>
              </a:solidFill>
            </a:endParaRPr>
          </a:p>
        </p:txBody>
      </p:sp>
      <p:sp>
        <p:nvSpPr>
          <p:cNvPr id="5" name="Ellipse 4"/>
          <p:cNvSpPr/>
          <p:nvPr/>
        </p:nvSpPr>
        <p:spPr>
          <a:xfrm>
            <a:off x="145783" y="3871399"/>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Tree>
    <p:extLst>
      <p:ext uri="{BB962C8B-B14F-4D97-AF65-F5344CB8AC3E}">
        <p14:creationId xmlns:p14="http://schemas.microsoft.com/office/powerpoint/2010/main" val="226233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23636" y="2337803"/>
            <a:ext cx="10159999" cy="3416320"/>
          </a:xfrm>
          <a:prstGeom prst="rect">
            <a:avLst/>
          </a:prstGeom>
          <a:solidFill>
            <a:schemeClr val="accent1">
              <a:lumMod val="20000"/>
              <a:lumOff val="80000"/>
            </a:schemeClr>
          </a:solidFill>
        </p:spPr>
        <p:txBody>
          <a:bodyPr wrap="square" rtlCol="0">
            <a:spAutoFit/>
          </a:bodyPr>
          <a:lstStyle/>
          <a:p>
            <a:pPr algn="ctr"/>
            <a:r>
              <a:rPr lang="fr-FR" sz="2400" b="1" dirty="0">
                <a:solidFill>
                  <a:schemeClr val="accent1">
                    <a:lumMod val="50000"/>
                  </a:schemeClr>
                </a:solidFill>
              </a:rPr>
              <a:t>Ambition stratégique 2 </a:t>
            </a:r>
          </a:p>
          <a:p>
            <a:endParaRPr lang="fr-FR" sz="2400" b="1" dirty="0">
              <a:solidFill>
                <a:schemeClr val="accent1">
                  <a:lumMod val="50000"/>
                </a:schemeClr>
              </a:solidFill>
            </a:endParaRPr>
          </a:p>
          <a:p>
            <a:pPr algn="ctr"/>
            <a:r>
              <a:rPr lang="fr-FR" sz="2400" b="1" dirty="0">
                <a:solidFill>
                  <a:schemeClr val="accent1">
                    <a:lumMod val="50000"/>
                  </a:schemeClr>
                </a:solidFill>
              </a:rPr>
              <a:t>Elever le niveau de qualification des publics et favoriser leur insertion, leur inclusion et leur intégration professionnelles, en garantissant un accès à la formation pour tous tout au long de la vie</a:t>
            </a:r>
          </a:p>
          <a:p>
            <a:pPr algn="ctr"/>
            <a:endParaRPr lang="fr-FR" sz="2400" b="1" dirty="0">
              <a:solidFill>
                <a:schemeClr val="accent1">
                  <a:lumMod val="50000"/>
                </a:schemeClr>
              </a:solidFill>
            </a:endParaRPr>
          </a:p>
          <a:p>
            <a:pPr algn="ctr"/>
            <a:r>
              <a:rPr lang="fr-FR" sz="2400" dirty="0">
                <a:solidFill>
                  <a:schemeClr val="accent4">
                    <a:lumMod val="75000"/>
                  </a:schemeClr>
                </a:solidFill>
              </a:rPr>
              <a:t>Référents stratégiques: Etat – Région (A préciser)</a:t>
            </a:r>
            <a:br>
              <a:rPr lang="fr-FR" sz="2400" b="1" dirty="0">
                <a:solidFill>
                  <a:schemeClr val="accent1">
                    <a:lumMod val="50000"/>
                  </a:schemeClr>
                </a:solidFill>
              </a:rPr>
            </a:br>
            <a:endParaRPr lang="fr-FR" sz="2400" b="1" dirty="0">
              <a:solidFill>
                <a:srgbClr val="1F4E79"/>
              </a:solidFill>
              <a:latin typeface="CIDFont+F2"/>
            </a:endParaRPr>
          </a:p>
          <a:p>
            <a:pPr algn="ctr"/>
            <a:endParaRPr lang="fr-FR" sz="2400" b="1" dirty="0">
              <a:solidFill>
                <a:srgbClr val="1F4E79"/>
              </a:solidFill>
              <a:latin typeface="CIDFont+F2"/>
            </a:endParaRPr>
          </a:p>
        </p:txBody>
      </p:sp>
      <p:sp>
        <p:nvSpPr>
          <p:cNvPr id="8" name="Espace réservé du numéro de diapositive 7"/>
          <p:cNvSpPr>
            <a:spLocks noGrp="1"/>
          </p:cNvSpPr>
          <p:nvPr>
            <p:ph type="sldNum" sz="quarter" idx="12"/>
          </p:nvPr>
        </p:nvSpPr>
        <p:spPr/>
        <p:txBody>
          <a:bodyPr/>
          <a:lstStyle/>
          <a:p>
            <a:fld id="{53769B93-400B-4583-AA98-79B9B39E1E4A}" type="slidenum">
              <a:rPr lang="fr-FR" smtClean="0"/>
              <a:t>5</a:t>
            </a:fld>
            <a:endParaRPr lang="fr-FR"/>
          </a:p>
        </p:txBody>
      </p:sp>
      <p:sp>
        <p:nvSpPr>
          <p:cNvPr id="2" name="Espace réservé de la date 1"/>
          <p:cNvSpPr>
            <a:spLocks noGrp="1"/>
          </p:cNvSpPr>
          <p:nvPr>
            <p:ph type="dt" sz="half" idx="10"/>
          </p:nvPr>
        </p:nvSpPr>
        <p:spPr/>
        <p:txBody>
          <a:bodyPr/>
          <a:lstStyle/>
          <a:p>
            <a:r>
              <a:rPr lang="fr-FR" dirty="0"/>
              <a:t>06/03/2023</a:t>
            </a:r>
          </a:p>
        </p:txBody>
      </p:sp>
    </p:spTree>
    <p:extLst>
      <p:ext uri="{BB962C8B-B14F-4D97-AF65-F5344CB8AC3E}">
        <p14:creationId xmlns:p14="http://schemas.microsoft.com/office/powerpoint/2010/main" val="116835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428032958"/>
              </p:ext>
            </p:extLst>
          </p:nvPr>
        </p:nvGraphicFramePr>
        <p:xfrm>
          <a:off x="1269864" y="643986"/>
          <a:ext cx="9706915" cy="836471"/>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1498589857"/>
                    </a:ext>
                  </a:extLst>
                </a:gridCol>
              </a:tblGrid>
              <a:tr h="836471">
                <a:tc>
                  <a:txBody>
                    <a:bodyPr/>
                    <a:lstStyle/>
                    <a:p>
                      <a:pPr algn="ctr"/>
                      <a:r>
                        <a:rPr lang="fr-FR" sz="2000" b="1" dirty="0">
                          <a:latin typeface="+mn-lt"/>
                          <a:ea typeface="+mn-ea"/>
                          <a:cs typeface="+mn-cs"/>
                        </a:rPr>
                        <a:t>2.1 Favoriser l’engagement en formation</a:t>
                      </a:r>
                      <a:endParaRPr lang="fr-FR" sz="2000" dirty="0"/>
                    </a:p>
                  </a:txBody>
                  <a:tcPr anchor="ctr"/>
                </a:tc>
                <a:extLst>
                  <a:ext uri="{0D108BD9-81ED-4DB2-BD59-A6C34878D82A}">
                    <a16:rowId xmlns:a16="http://schemas.microsoft.com/office/drawing/2014/main" val="4130524351"/>
                  </a:ext>
                </a:extLst>
              </a:tr>
            </a:tbl>
          </a:graphicData>
        </a:graphic>
      </p:graphicFrame>
      <p:sp>
        <p:nvSpPr>
          <p:cNvPr id="3" name="Espace réservé du numéro de diapositive 2"/>
          <p:cNvSpPr>
            <a:spLocks noGrp="1"/>
          </p:cNvSpPr>
          <p:nvPr>
            <p:ph type="sldNum" sz="quarter" idx="12"/>
          </p:nvPr>
        </p:nvSpPr>
        <p:spPr/>
        <p:txBody>
          <a:bodyPr/>
          <a:lstStyle/>
          <a:p>
            <a:fld id="{072C7C7F-3C3F-4560-BBE2-1A4BC8AC5F2D}" type="slidenum">
              <a:rPr lang="fr-FR" smtClean="0"/>
              <a:t>6</a:t>
            </a:fld>
            <a:endParaRPr lang="fr-FR"/>
          </a:p>
        </p:txBody>
      </p:sp>
      <p:sp>
        <p:nvSpPr>
          <p:cNvPr id="5" name="Espace réservé de la date 4"/>
          <p:cNvSpPr>
            <a:spLocks noGrp="1"/>
          </p:cNvSpPr>
          <p:nvPr>
            <p:ph type="dt" sz="half" idx="10"/>
          </p:nvPr>
        </p:nvSpPr>
        <p:spPr/>
        <p:txBody>
          <a:bodyPr/>
          <a:lstStyle/>
          <a:p>
            <a:r>
              <a:rPr lang="fr-FR" dirty="0"/>
              <a:t>06/03/2023</a:t>
            </a:r>
          </a:p>
        </p:txBody>
      </p:sp>
      <p:sp>
        <p:nvSpPr>
          <p:cNvPr id="6" name="ZoneTexte 5"/>
          <p:cNvSpPr txBox="1"/>
          <p:nvPr/>
        </p:nvSpPr>
        <p:spPr>
          <a:xfrm>
            <a:off x="1269864" y="1477825"/>
            <a:ext cx="9706915" cy="3600986"/>
          </a:xfrm>
          <a:prstGeom prst="rect">
            <a:avLst/>
          </a:prstGeom>
          <a:solidFill>
            <a:schemeClr val="accent1">
              <a:lumMod val="20000"/>
              <a:lumOff val="80000"/>
            </a:schemeClr>
          </a:solidFill>
        </p:spPr>
        <p:txBody>
          <a:bodyPr wrap="square" rtlCol="0">
            <a:spAutoFit/>
          </a:bodyPr>
          <a:lstStyle/>
          <a:p>
            <a:endParaRPr lang="fr-FR" sz="1000" dirty="0">
              <a:solidFill>
                <a:schemeClr val="accent1">
                  <a:lumMod val="50000"/>
                </a:schemeClr>
              </a:solidFill>
            </a:endParaRPr>
          </a:p>
          <a:p>
            <a:r>
              <a:rPr lang="fr-FR" sz="2200" dirty="0">
                <a:solidFill>
                  <a:schemeClr val="accent1">
                    <a:lumMod val="50000"/>
                  </a:schemeClr>
                </a:solidFill>
              </a:rPr>
              <a:t>9) Mettre en œuvre et déployer la politique régionale des tiers lieux </a:t>
            </a:r>
            <a:r>
              <a:rPr lang="fr-FR" sz="2200" dirty="0">
                <a:solidFill>
                  <a:schemeClr val="accent6">
                    <a:lumMod val="75000"/>
                  </a:schemeClr>
                </a:solidFill>
              </a:rPr>
              <a:t>(</a:t>
            </a:r>
            <a:r>
              <a:rPr lang="fr-FR" sz="2200" dirty="0">
                <a:solidFill>
                  <a:schemeClr val="accent4">
                    <a:lumMod val="75000"/>
                  </a:schemeClr>
                </a:solidFill>
              </a:rPr>
              <a:t>pilote de l’action: Département OFOTAEP - Etat</a:t>
            </a:r>
            <a:r>
              <a:rPr lang="fr-FR" sz="2200" dirty="0">
                <a:solidFill>
                  <a:schemeClr val="accent6">
                    <a:lumMod val="75000"/>
                  </a:schemeClr>
                </a:solidFill>
              </a:rPr>
              <a:t>) </a:t>
            </a:r>
          </a:p>
          <a:p>
            <a:endParaRPr lang="fr-FR" sz="1000" i="1" dirty="0">
              <a:solidFill>
                <a:schemeClr val="tx2"/>
              </a:solidFill>
            </a:endParaRPr>
          </a:p>
          <a:p>
            <a:r>
              <a:rPr lang="fr-FR" sz="2200" dirty="0">
                <a:solidFill>
                  <a:schemeClr val="accent1">
                    <a:lumMod val="50000"/>
                  </a:schemeClr>
                </a:solidFill>
              </a:rPr>
              <a:t>10) Fédérer les acteurs de la formation dans les territoires pour une meilleure information sur l’offre et un meilleur accès à la formation des publics les plus fragiles (dont QPV) </a:t>
            </a:r>
            <a:r>
              <a:rPr lang="fr-FR" sz="2200" dirty="0">
                <a:solidFill>
                  <a:schemeClr val="accent6">
                    <a:lumMod val="75000"/>
                  </a:schemeClr>
                </a:solidFill>
              </a:rPr>
              <a:t>(</a:t>
            </a:r>
            <a:r>
              <a:rPr lang="fr-FR" sz="2200" dirty="0">
                <a:solidFill>
                  <a:schemeClr val="accent4">
                    <a:lumMod val="75000"/>
                  </a:schemeClr>
                </a:solidFill>
              </a:rPr>
              <a:t>pilote de l’action: DEMP</a:t>
            </a:r>
            <a:r>
              <a:rPr lang="fr-FR" sz="2200" dirty="0">
                <a:solidFill>
                  <a:schemeClr val="accent6">
                    <a:lumMod val="75000"/>
                  </a:schemeClr>
                </a:solidFill>
              </a:rPr>
              <a:t>)</a:t>
            </a:r>
          </a:p>
          <a:p>
            <a:endParaRPr lang="fr-FR" sz="1000" dirty="0">
              <a:solidFill>
                <a:schemeClr val="accent1">
                  <a:lumMod val="50000"/>
                </a:schemeClr>
              </a:solidFill>
            </a:endParaRPr>
          </a:p>
          <a:p>
            <a:r>
              <a:rPr lang="fr-FR" sz="2200" dirty="0">
                <a:solidFill>
                  <a:schemeClr val="accent1">
                    <a:lumMod val="50000"/>
                  </a:schemeClr>
                </a:solidFill>
              </a:rPr>
              <a:t>11) Favoriser l’engagement en formation des jeunes les plus éloignés de l’emploi par l’activation des dispositifs d’accompagnement à l’entrée en formation </a:t>
            </a:r>
            <a:r>
              <a:rPr lang="fr-FR" sz="2200" dirty="0">
                <a:solidFill>
                  <a:schemeClr val="accent6">
                    <a:lumMod val="75000"/>
                  </a:schemeClr>
                </a:solidFill>
              </a:rPr>
              <a:t>(</a:t>
            </a:r>
            <a:r>
              <a:rPr lang="fr-FR" sz="2200" dirty="0">
                <a:solidFill>
                  <a:schemeClr val="accent4">
                    <a:lumMod val="75000"/>
                  </a:schemeClr>
                </a:solidFill>
              </a:rPr>
              <a:t>pilote de l’action: DREETS</a:t>
            </a:r>
            <a:r>
              <a:rPr lang="fr-FR" sz="2200" dirty="0">
                <a:solidFill>
                  <a:schemeClr val="accent6">
                    <a:lumMod val="75000"/>
                  </a:schemeClr>
                </a:solidFill>
              </a:rPr>
              <a:t>)</a:t>
            </a:r>
          </a:p>
          <a:p>
            <a:endParaRPr lang="fr-FR" sz="2200" dirty="0">
              <a:solidFill>
                <a:schemeClr val="accent1">
                  <a:lumMod val="50000"/>
                </a:schemeClr>
              </a:solidFill>
            </a:endParaRPr>
          </a:p>
        </p:txBody>
      </p:sp>
      <p:sp>
        <p:nvSpPr>
          <p:cNvPr id="7" name="Ellipse 6"/>
          <p:cNvSpPr/>
          <p:nvPr/>
        </p:nvSpPr>
        <p:spPr>
          <a:xfrm>
            <a:off x="61993" y="1478575"/>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Tree>
    <p:extLst>
      <p:ext uri="{BB962C8B-B14F-4D97-AF65-F5344CB8AC3E}">
        <p14:creationId xmlns:p14="http://schemas.microsoft.com/office/powerpoint/2010/main" val="1749170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p:cNvGraphicFramePr>
          <p:nvPr>
            <p:extLst>
              <p:ext uri="{D42A27DB-BD31-4B8C-83A1-F6EECF244321}">
                <p14:modId xmlns:p14="http://schemas.microsoft.com/office/powerpoint/2010/main" val="650549947"/>
              </p:ext>
            </p:extLst>
          </p:nvPr>
        </p:nvGraphicFramePr>
        <p:xfrm>
          <a:off x="1461452" y="592882"/>
          <a:ext cx="9706915" cy="677287"/>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1498589857"/>
                    </a:ext>
                  </a:extLst>
                </a:gridCol>
              </a:tblGrid>
              <a:tr h="677287">
                <a:tc>
                  <a:txBody>
                    <a:bodyPr/>
                    <a:lstStyle/>
                    <a:p>
                      <a:pPr algn="ctr"/>
                      <a:r>
                        <a:rPr lang="fr-FR" sz="2000" b="1" dirty="0">
                          <a:latin typeface="+mn-lt"/>
                          <a:ea typeface="+mn-ea"/>
                          <a:cs typeface="+mn-cs"/>
                        </a:rPr>
                        <a:t>2.2 Sécuriser les parcours tout au long de la vie</a:t>
                      </a:r>
                      <a:endParaRPr lang="fr-FR" sz="2000" dirty="0"/>
                    </a:p>
                  </a:txBody>
                  <a:tcPr anchor="ctr"/>
                </a:tc>
                <a:extLst>
                  <a:ext uri="{0D108BD9-81ED-4DB2-BD59-A6C34878D82A}">
                    <a16:rowId xmlns:a16="http://schemas.microsoft.com/office/drawing/2014/main" val="4130524351"/>
                  </a:ext>
                </a:extLst>
              </a:tr>
            </a:tbl>
          </a:graphicData>
        </a:graphic>
      </p:graphicFrame>
      <p:sp>
        <p:nvSpPr>
          <p:cNvPr id="5" name="ZoneTexte 4"/>
          <p:cNvSpPr txBox="1"/>
          <p:nvPr/>
        </p:nvSpPr>
        <p:spPr>
          <a:xfrm>
            <a:off x="1461453" y="1270169"/>
            <a:ext cx="9706915" cy="2362185"/>
          </a:xfrm>
          <a:prstGeom prst="rect">
            <a:avLst/>
          </a:prstGeom>
          <a:solidFill>
            <a:schemeClr val="accent1">
              <a:lumMod val="20000"/>
              <a:lumOff val="80000"/>
            </a:schemeClr>
          </a:solidFill>
        </p:spPr>
        <p:txBody>
          <a:bodyPr wrap="square" rtlCol="0">
            <a:spAutoFit/>
          </a:bodyPr>
          <a:lstStyle/>
          <a:p>
            <a:endParaRPr lang="fr-FR" sz="400" dirty="0">
              <a:solidFill>
                <a:schemeClr val="accent1">
                  <a:lumMod val="50000"/>
                </a:schemeClr>
              </a:solidFill>
            </a:endParaRPr>
          </a:p>
          <a:p>
            <a:r>
              <a:rPr lang="fr-FR" sz="1900" dirty="0">
                <a:solidFill>
                  <a:schemeClr val="accent1">
                    <a:lumMod val="50000"/>
                  </a:schemeClr>
                </a:solidFill>
              </a:rPr>
              <a:t>12) Mettre en visibilité et faciliter la coordination des solutions de remédiation des jeunes de moins de 30 ans sortis de formation ou en réorientation de formation </a:t>
            </a:r>
            <a:r>
              <a:rPr lang="fr-FR" sz="1900" dirty="0">
                <a:solidFill>
                  <a:schemeClr val="accent6">
                    <a:lumMod val="75000"/>
                  </a:schemeClr>
                </a:solidFill>
              </a:rPr>
              <a:t>(</a:t>
            </a:r>
            <a:r>
              <a:rPr lang="fr-FR" sz="1900" dirty="0">
                <a:solidFill>
                  <a:schemeClr val="accent4">
                    <a:lumMod val="75000"/>
                  </a:schemeClr>
                </a:solidFill>
              </a:rPr>
              <a:t>pilote de l’action :</a:t>
            </a:r>
            <a:r>
              <a:rPr lang="fr-FR" sz="1900" dirty="0">
                <a:solidFill>
                  <a:schemeClr val="accent6">
                    <a:lumMod val="75000"/>
                  </a:schemeClr>
                </a:solidFill>
              </a:rPr>
              <a:t> </a:t>
            </a:r>
            <a:r>
              <a:rPr lang="fr-FR" sz="1900" dirty="0" err="1">
                <a:solidFill>
                  <a:schemeClr val="accent4">
                    <a:lumMod val="75000"/>
                  </a:schemeClr>
                </a:solidFill>
              </a:rPr>
              <a:t>Proch’orientation</a:t>
            </a:r>
            <a:r>
              <a:rPr lang="fr-FR" sz="1900" dirty="0">
                <a:solidFill>
                  <a:schemeClr val="accent6">
                    <a:lumMod val="75000"/>
                  </a:schemeClr>
                </a:solidFill>
              </a:rPr>
              <a:t>) </a:t>
            </a:r>
          </a:p>
          <a:p>
            <a:endParaRPr lang="fr-FR" sz="1050" dirty="0">
              <a:solidFill>
                <a:schemeClr val="tx2"/>
              </a:solidFill>
            </a:endParaRPr>
          </a:p>
          <a:p>
            <a:r>
              <a:rPr lang="fr-FR" sz="1900" dirty="0">
                <a:solidFill>
                  <a:schemeClr val="tx2"/>
                </a:solidFill>
              </a:rPr>
              <a:t>13) Organiser des actions de job dating spécifiques à destination des sortants de formation professionnelle. </a:t>
            </a:r>
            <a:r>
              <a:rPr lang="fr-FR" sz="1900" dirty="0">
                <a:solidFill>
                  <a:schemeClr val="accent6">
                    <a:lumMod val="75000"/>
                  </a:schemeClr>
                </a:solidFill>
              </a:rPr>
              <a:t>(</a:t>
            </a:r>
            <a:r>
              <a:rPr lang="fr-FR" sz="1900" dirty="0">
                <a:solidFill>
                  <a:schemeClr val="accent4">
                    <a:lumMod val="75000"/>
                  </a:schemeClr>
                </a:solidFill>
              </a:rPr>
              <a:t>pilote de l’action : DEMP</a:t>
            </a:r>
            <a:r>
              <a:rPr lang="fr-FR" sz="1900" dirty="0">
                <a:solidFill>
                  <a:schemeClr val="accent6">
                    <a:lumMod val="75000"/>
                  </a:schemeClr>
                </a:solidFill>
              </a:rPr>
              <a:t>) </a:t>
            </a:r>
          </a:p>
          <a:p>
            <a:endParaRPr lang="fr-FR" sz="1900" dirty="0">
              <a:solidFill>
                <a:schemeClr val="tx2"/>
              </a:solidFill>
              <a:highlight>
                <a:srgbClr val="FFFF00"/>
              </a:highlight>
            </a:endParaRPr>
          </a:p>
          <a:p>
            <a:endParaRPr lang="fr-FR" sz="1900" dirty="0">
              <a:solidFill>
                <a:schemeClr val="tx2"/>
              </a:solidFill>
              <a:highlight>
                <a:srgbClr val="FFFF00"/>
              </a:highlight>
            </a:endParaRPr>
          </a:p>
        </p:txBody>
      </p:sp>
      <p:graphicFrame>
        <p:nvGraphicFramePr>
          <p:cNvPr id="6" name="Espace réservé du contenu 3"/>
          <p:cNvGraphicFramePr>
            <a:graphicFrameLocks noGrp="1"/>
          </p:cNvGraphicFramePr>
          <p:nvPr>
            <p:ph idx="1"/>
            <p:extLst>
              <p:ext uri="{D42A27DB-BD31-4B8C-83A1-F6EECF244321}">
                <p14:modId xmlns:p14="http://schemas.microsoft.com/office/powerpoint/2010/main" val="2534578246"/>
              </p:ext>
            </p:extLst>
          </p:nvPr>
        </p:nvGraphicFramePr>
        <p:xfrm>
          <a:off x="1461451" y="3512476"/>
          <a:ext cx="9706915" cy="1005840"/>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574026389"/>
                    </a:ext>
                  </a:extLst>
                </a:gridCol>
              </a:tblGrid>
              <a:tr h="9110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dirty="0">
                          <a:latin typeface="+mn-lt"/>
                          <a:ea typeface="+mn-ea"/>
                          <a:cs typeface="+mn-cs"/>
                        </a:rPr>
                        <a:t>2.3 Accompagner la mobilité professionnelle et faciliter les reconversions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dirty="0">
                          <a:latin typeface="+mn-lt"/>
                          <a:ea typeface="+mn-ea"/>
                          <a:cs typeface="+mn-cs"/>
                        </a:rPr>
                        <a:t> et les transitions professionnelles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000" dirty="0"/>
                    </a:p>
                  </a:txBody>
                  <a:tcPr anchor="ctr"/>
                </a:tc>
                <a:extLst>
                  <a:ext uri="{0D108BD9-81ED-4DB2-BD59-A6C34878D82A}">
                    <a16:rowId xmlns:a16="http://schemas.microsoft.com/office/drawing/2014/main" val="4130524351"/>
                  </a:ext>
                </a:extLst>
              </a:tr>
            </a:tbl>
          </a:graphicData>
        </a:graphic>
      </p:graphicFrame>
      <p:sp>
        <p:nvSpPr>
          <p:cNvPr id="7" name="ZoneTexte 6"/>
          <p:cNvSpPr txBox="1"/>
          <p:nvPr/>
        </p:nvSpPr>
        <p:spPr>
          <a:xfrm>
            <a:off x="1461452" y="4416028"/>
            <a:ext cx="9706915" cy="1585049"/>
          </a:xfrm>
          <a:prstGeom prst="rect">
            <a:avLst/>
          </a:prstGeom>
          <a:solidFill>
            <a:schemeClr val="accent1">
              <a:lumMod val="20000"/>
              <a:lumOff val="80000"/>
            </a:schemeClr>
          </a:solidFill>
        </p:spPr>
        <p:txBody>
          <a:bodyPr wrap="square" rtlCol="0">
            <a:spAutoFit/>
          </a:bodyPr>
          <a:lstStyle/>
          <a:p>
            <a:endParaRPr lang="fr-FR" sz="400" dirty="0">
              <a:solidFill>
                <a:schemeClr val="accent1">
                  <a:lumMod val="50000"/>
                </a:schemeClr>
              </a:solidFill>
            </a:endParaRPr>
          </a:p>
          <a:p>
            <a:r>
              <a:rPr lang="fr-FR" sz="1900" dirty="0">
                <a:solidFill>
                  <a:schemeClr val="accent1">
                    <a:lumMod val="50000"/>
                  </a:schemeClr>
                </a:solidFill>
              </a:rPr>
              <a:t>14) Diffuser les offres d’emploi des plateformes et mobiliser les interventions des </a:t>
            </a:r>
            <a:r>
              <a:rPr lang="fr-FR" sz="1900" dirty="0" err="1">
                <a:solidFill>
                  <a:schemeClr val="accent1">
                    <a:lumMod val="50000"/>
                  </a:schemeClr>
                </a:solidFill>
              </a:rPr>
              <a:t>Proch’info</a:t>
            </a:r>
            <a:r>
              <a:rPr lang="fr-FR" sz="1900" dirty="0">
                <a:solidFill>
                  <a:schemeClr val="accent1">
                    <a:lumMod val="50000"/>
                  </a:schemeClr>
                </a:solidFill>
              </a:rPr>
              <a:t>-formation pour faciliter les reconversions des actifs </a:t>
            </a:r>
            <a:r>
              <a:rPr lang="fr-FR" sz="1900" dirty="0">
                <a:solidFill>
                  <a:schemeClr val="accent6">
                    <a:lumMod val="75000"/>
                  </a:schemeClr>
                </a:solidFill>
              </a:rPr>
              <a:t>(</a:t>
            </a:r>
            <a:r>
              <a:rPr lang="fr-FR" sz="1900" dirty="0">
                <a:solidFill>
                  <a:schemeClr val="accent4">
                    <a:lumMod val="75000"/>
                  </a:schemeClr>
                </a:solidFill>
              </a:rPr>
              <a:t>pilote de l’action DEMP</a:t>
            </a:r>
            <a:r>
              <a:rPr lang="fr-FR" sz="1900" dirty="0">
                <a:solidFill>
                  <a:schemeClr val="accent6">
                    <a:lumMod val="75000"/>
                  </a:schemeClr>
                </a:solidFill>
              </a:rPr>
              <a:t>)</a:t>
            </a:r>
          </a:p>
          <a:p>
            <a:endParaRPr lang="fr-FR" sz="400" dirty="0">
              <a:solidFill>
                <a:schemeClr val="tx2"/>
              </a:solidFill>
            </a:endParaRPr>
          </a:p>
          <a:p>
            <a:endParaRPr lang="fr-FR" sz="500" dirty="0">
              <a:solidFill>
                <a:schemeClr val="tx2"/>
              </a:solidFill>
            </a:endParaRPr>
          </a:p>
          <a:p>
            <a:r>
              <a:rPr lang="fr-FR" sz="1900" dirty="0">
                <a:solidFill>
                  <a:schemeClr val="tx2"/>
                </a:solidFill>
              </a:rPr>
              <a:t>15) Promouvoir et développer la VAE en s’appuyant sur les expérimentations REVA 2 </a:t>
            </a:r>
            <a:r>
              <a:rPr lang="fr-FR" sz="1900" dirty="0">
                <a:solidFill>
                  <a:schemeClr val="accent6">
                    <a:lumMod val="75000"/>
                  </a:schemeClr>
                </a:solidFill>
              </a:rPr>
              <a:t>(</a:t>
            </a:r>
            <a:r>
              <a:rPr lang="fr-FR" sz="1900" dirty="0">
                <a:solidFill>
                  <a:schemeClr val="accent4">
                    <a:lumMod val="75000"/>
                  </a:schemeClr>
                </a:solidFill>
              </a:rPr>
              <a:t>pilote de l’action: DREETS – Partenaires sociaux - groupe de travail CREFOP ?</a:t>
            </a:r>
            <a:r>
              <a:rPr lang="fr-FR" sz="1900" dirty="0">
                <a:solidFill>
                  <a:schemeClr val="accent6">
                    <a:lumMod val="75000"/>
                  </a:schemeClr>
                </a:solidFill>
              </a:rPr>
              <a:t>)</a:t>
            </a:r>
            <a:r>
              <a:rPr lang="fr-FR" sz="1900" dirty="0">
                <a:solidFill>
                  <a:schemeClr val="tx2"/>
                </a:solidFill>
              </a:rPr>
              <a:t> </a:t>
            </a:r>
          </a:p>
          <a:p>
            <a:endParaRPr lang="fr-FR" sz="400" dirty="0">
              <a:solidFill>
                <a:schemeClr val="tx2"/>
              </a:solidFill>
              <a:highlight>
                <a:srgbClr val="FFFF00"/>
              </a:highlight>
            </a:endParaRPr>
          </a:p>
          <a:p>
            <a:endParaRPr lang="fr-FR" sz="400" dirty="0">
              <a:highlight>
                <a:srgbClr val="FFFF00"/>
              </a:highlight>
            </a:endParaRPr>
          </a:p>
        </p:txBody>
      </p:sp>
      <p:sp>
        <p:nvSpPr>
          <p:cNvPr id="8" name="Ellipse 7"/>
          <p:cNvSpPr/>
          <p:nvPr/>
        </p:nvSpPr>
        <p:spPr>
          <a:xfrm>
            <a:off x="241036" y="1376694"/>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
        <p:nvSpPr>
          <p:cNvPr id="9" name="Ellipse 8"/>
          <p:cNvSpPr/>
          <p:nvPr/>
        </p:nvSpPr>
        <p:spPr>
          <a:xfrm>
            <a:off x="241036" y="4242478"/>
            <a:ext cx="1084882" cy="945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Inter</a:t>
            </a:r>
          </a:p>
          <a:p>
            <a:pPr algn="ctr"/>
            <a:r>
              <a:rPr lang="fr-FR" sz="1400" dirty="0"/>
              <a:t>Schéma</a:t>
            </a:r>
          </a:p>
        </p:txBody>
      </p:sp>
    </p:spTree>
    <p:extLst>
      <p:ext uri="{BB962C8B-B14F-4D97-AF65-F5344CB8AC3E}">
        <p14:creationId xmlns:p14="http://schemas.microsoft.com/office/powerpoint/2010/main" val="59630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072C7C7F-3C3F-4560-BBE2-1A4BC8AC5F2D}" type="slidenum">
              <a:rPr lang="fr-FR" smtClean="0"/>
              <a:t>8</a:t>
            </a:fld>
            <a:endParaRPr lang="fr-FR"/>
          </a:p>
        </p:txBody>
      </p:sp>
      <p:sp>
        <p:nvSpPr>
          <p:cNvPr id="3" name="Espace réservé de la date 2"/>
          <p:cNvSpPr>
            <a:spLocks noGrp="1"/>
          </p:cNvSpPr>
          <p:nvPr>
            <p:ph type="dt" sz="half" idx="10"/>
          </p:nvPr>
        </p:nvSpPr>
        <p:spPr/>
        <p:txBody>
          <a:bodyPr/>
          <a:lstStyle/>
          <a:p>
            <a:r>
              <a:rPr lang="fr-FR" dirty="0"/>
              <a:t>06/03/2023</a:t>
            </a:r>
          </a:p>
        </p:txBody>
      </p:sp>
      <p:graphicFrame>
        <p:nvGraphicFramePr>
          <p:cNvPr id="6" name="Espace réservé du contenu 3"/>
          <p:cNvGraphicFramePr>
            <a:graphicFrameLocks/>
          </p:cNvGraphicFramePr>
          <p:nvPr>
            <p:extLst>
              <p:ext uri="{D42A27DB-BD31-4B8C-83A1-F6EECF244321}">
                <p14:modId xmlns:p14="http://schemas.microsoft.com/office/powerpoint/2010/main" val="66597866"/>
              </p:ext>
            </p:extLst>
          </p:nvPr>
        </p:nvGraphicFramePr>
        <p:xfrm>
          <a:off x="1259834" y="1370886"/>
          <a:ext cx="9706915" cy="911008"/>
        </p:xfrm>
        <a:graphic>
          <a:graphicData uri="http://schemas.openxmlformats.org/drawingml/2006/table">
            <a:tbl>
              <a:tblPr firstRow="1" bandRow="1">
                <a:tableStyleId>{5C22544A-7EE6-4342-B048-85BDC9FD1C3A}</a:tableStyleId>
              </a:tblPr>
              <a:tblGrid>
                <a:gridCol w="9706915">
                  <a:extLst>
                    <a:ext uri="{9D8B030D-6E8A-4147-A177-3AD203B41FA5}">
                      <a16:colId xmlns:a16="http://schemas.microsoft.com/office/drawing/2014/main" val="574026389"/>
                    </a:ext>
                  </a:extLst>
                </a:gridCol>
              </a:tblGrid>
              <a:tr h="911008">
                <a:tc>
                  <a:txBody>
                    <a:bodyPr/>
                    <a:lstStyle/>
                    <a:p>
                      <a:pPr algn="ctr"/>
                      <a:r>
                        <a:rPr lang="fr-FR" sz="2000" b="1" dirty="0">
                          <a:latin typeface="+mn-lt"/>
                          <a:ea typeface="+mn-ea"/>
                          <a:cs typeface="+mn-cs"/>
                        </a:rPr>
                        <a:t>2.4 Poursuivre et améliorer l’accès à la formation des publics les plus fragiles pour favoriser leur insertion professionnelle</a:t>
                      </a:r>
                      <a:endParaRPr lang="fr-FR" sz="2000" dirty="0"/>
                    </a:p>
                  </a:txBody>
                  <a:tcPr anchor="ctr"/>
                </a:tc>
                <a:extLst>
                  <a:ext uri="{0D108BD9-81ED-4DB2-BD59-A6C34878D82A}">
                    <a16:rowId xmlns:a16="http://schemas.microsoft.com/office/drawing/2014/main" val="4130524351"/>
                  </a:ext>
                </a:extLst>
              </a:tr>
            </a:tbl>
          </a:graphicData>
        </a:graphic>
      </p:graphicFrame>
      <p:sp>
        <p:nvSpPr>
          <p:cNvPr id="7" name="ZoneTexte 6"/>
          <p:cNvSpPr txBox="1"/>
          <p:nvPr/>
        </p:nvSpPr>
        <p:spPr>
          <a:xfrm>
            <a:off x="1259835" y="2263908"/>
            <a:ext cx="9706915" cy="1261884"/>
          </a:xfrm>
          <a:prstGeom prst="rect">
            <a:avLst/>
          </a:prstGeom>
          <a:solidFill>
            <a:schemeClr val="accent1">
              <a:lumMod val="20000"/>
              <a:lumOff val="80000"/>
            </a:schemeClr>
          </a:solidFill>
        </p:spPr>
        <p:txBody>
          <a:bodyPr wrap="square" rtlCol="0">
            <a:spAutoFit/>
          </a:bodyPr>
          <a:lstStyle/>
          <a:p>
            <a:endParaRPr lang="fr-FR" sz="1000" dirty="0">
              <a:solidFill>
                <a:schemeClr val="accent1">
                  <a:lumMod val="50000"/>
                </a:schemeClr>
              </a:solidFill>
            </a:endParaRPr>
          </a:p>
          <a:p>
            <a:r>
              <a:rPr lang="fr-FR" sz="2200" dirty="0">
                <a:solidFill>
                  <a:schemeClr val="accent1">
                    <a:lumMod val="50000"/>
                  </a:schemeClr>
                </a:solidFill>
              </a:rPr>
              <a:t>16) Mobiliser les SPEL notamment sur la thématique des publics QPV, DELD et séniors, afin d’articuler des actions spécifiques et de droit commun en faveur de l’accès à la formation et à l’emploi </a:t>
            </a:r>
            <a:r>
              <a:rPr lang="fr-FR" sz="2200" dirty="0">
                <a:solidFill>
                  <a:schemeClr val="accent6">
                    <a:lumMod val="75000"/>
                  </a:schemeClr>
                </a:solidFill>
              </a:rPr>
              <a:t>(</a:t>
            </a:r>
            <a:r>
              <a:rPr lang="fr-FR" sz="2200" dirty="0">
                <a:solidFill>
                  <a:schemeClr val="accent4">
                    <a:lumMod val="75000"/>
                  </a:schemeClr>
                </a:solidFill>
              </a:rPr>
              <a:t>pilote de l’action: Etat - DATL</a:t>
            </a:r>
            <a:r>
              <a:rPr lang="fr-FR" sz="2200" dirty="0">
                <a:solidFill>
                  <a:schemeClr val="accent6">
                    <a:lumMod val="75000"/>
                  </a:schemeClr>
                </a:solidFill>
              </a:rPr>
              <a:t>)</a:t>
            </a:r>
            <a:endParaRPr lang="fr-FR" sz="2200" dirty="0">
              <a:solidFill>
                <a:srgbClr val="C00000"/>
              </a:solidFill>
            </a:endParaRPr>
          </a:p>
        </p:txBody>
      </p:sp>
    </p:spTree>
    <p:extLst>
      <p:ext uri="{BB962C8B-B14F-4D97-AF65-F5344CB8AC3E}">
        <p14:creationId xmlns:p14="http://schemas.microsoft.com/office/powerpoint/2010/main" val="3870611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547" y="383565"/>
            <a:ext cx="1999053" cy="1673835"/>
          </a:xfrm>
          <a:prstGeom prst="rect">
            <a:avLst/>
          </a:prstGeom>
          <a:noFill/>
          <a:ln>
            <a:noFill/>
          </a:ln>
        </p:spPr>
      </p:pic>
      <p:sp>
        <p:nvSpPr>
          <p:cNvPr id="5" name="ZoneTexte 4"/>
          <p:cNvSpPr txBox="1"/>
          <p:nvPr/>
        </p:nvSpPr>
        <p:spPr>
          <a:xfrm>
            <a:off x="1099128" y="2319330"/>
            <a:ext cx="9725388" cy="3046988"/>
          </a:xfrm>
          <a:prstGeom prst="rect">
            <a:avLst/>
          </a:prstGeom>
          <a:solidFill>
            <a:schemeClr val="accent1">
              <a:lumMod val="20000"/>
              <a:lumOff val="80000"/>
            </a:schemeClr>
          </a:solidFill>
        </p:spPr>
        <p:txBody>
          <a:bodyPr wrap="square" rtlCol="0">
            <a:spAutoFit/>
          </a:bodyPr>
          <a:lstStyle/>
          <a:p>
            <a:pPr algn="ctr"/>
            <a:r>
              <a:rPr lang="fr-FR" sz="2400" b="1" dirty="0">
                <a:solidFill>
                  <a:schemeClr val="accent1">
                    <a:lumMod val="50000"/>
                  </a:schemeClr>
                </a:solidFill>
              </a:rPr>
              <a:t>Ambition stratégique 3</a:t>
            </a:r>
            <a:br>
              <a:rPr lang="fr-FR" sz="2400" b="1" dirty="0">
                <a:solidFill>
                  <a:schemeClr val="accent1">
                    <a:lumMod val="50000"/>
                  </a:schemeClr>
                </a:solidFill>
              </a:rPr>
            </a:br>
            <a:br>
              <a:rPr lang="fr-FR" sz="2400" dirty="0">
                <a:solidFill>
                  <a:schemeClr val="accent1">
                    <a:lumMod val="50000"/>
                  </a:schemeClr>
                </a:solidFill>
              </a:rPr>
            </a:br>
            <a:r>
              <a:rPr lang="fr-FR" sz="2400" b="1" dirty="0">
                <a:solidFill>
                  <a:schemeClr val="accent1">
                    <a:lumMod val="50000"/>
                  </a:schemeClr>
                </a:solidFill>
              </a:rPr>
              <a:t>Construire et mettre en action une stratégie coordonnée d’orientation, d’information et d’accompagnement tout au long de la vie</a:t>
            </a:r>
          </a:p>
          <a:p>
            <a:pPr algn="ctr"/>
            <a:r>
              <a:rPr lang="fr-FR" sz="2400" b="1" dirty="0">
                <a:solidFill>
                  <a:schemeClr val="accent1">
                    <a:lumMod val="50000"/>
                  </a:schemeClr>
                </a:solidFill>
              </a:rPr>
              <a:t> pour tous les publics</a:t>
            </a:r>
            <a:br>
              <a:rPr lang="fr-FR" sz="2400" b="1" dirty="0">
                <a:solidFill>
                  <a:schemeClr val="accent1">
                    <a:lumMod val="50000"/>
                  </a:schemeClr>
                </a:solidFill>
              </a:rPr>
            </a:br>
            <a:br>
              <a:rPr lang="fr-FR" sz="2400" b="1" dirty="0">
                <a:solidFill>
                  <a:schemeClr val="accent1">
                    <a:lumMod val="50000"/>
                  </a:schemeClr>
                </a:solidFill>
              </a:rPr>
            </a:br>
            <a:r>
              <a:rPr lang="fr-FR" sz="2400" dirty="0">
                <a:solidFill>
                  <a:schemeClr val="accent4">
                    <a:lumMod val="75000"/>
                  </a:schemeClr>
                </a:solidFill>
              </a:rPr>
              <a:t>Référents stratégiques: Etat – Région (A préciser)</a:t>
            </a:r>
            <a:endParaRPr lang="fr-FR" sz="2400" dirty="0">
              <a:solidFill>
                <a:schemeClr val="accent4">
                  <a:lumMod val="75000"/>
                </a:schemeClr>
              </a:solidFill>
              <a:latin typeface="CIDFont+F2"/>
            </a:endParaRPr>
          </a:p>
          <a:p>
            <a:pPr algn="ctr"/>
            <a:endParaRPr lang="fr-FR" sz="2400" b="1" dirty="0">
              <a:solidFill>
                <a:srgbClr val="1F4E79"/>
              </a:solidFill>
              <a:latin typeface="CIDFont+F2"/>
            </a:endParaRPr>
          </a:p>
        </p:txBody>
      </p:sp>
      <p:sp>
        <p:nvSpPr>
          <p:cNvPr id="8" name="Espace réservé du numéro de diapositive 7"/>
          <p:cNvSpPr>
            <a:spLocks noGrp="1"/>
          </p:cNvSpPr>
          <p:nvPr>
            <p:ph type="sldNum" sz="quarter" idx="12"/>
          </p:nvPr>
        </p:nvSpPr>
        <p:spPr/>
        <p:txBody>
          <a:bodyPr/>
          <a:lstStyle/>
          <a:p>
            <a:fld id="{53769B93-400B-4583-AA98-79B9B39E1E4A}" type="slidenum">
              <a:rPr lang="fr-FR" smtClean="0"/>
              <a:t>9</a:t>
            </a:fld>
            <a:endParaRPr lang="fr-FR"/>
          </a:p>
        </p:txBody>
      </p:sp>
      <p:sp>
        <p:nvSpPr>
          <p:cNvPr id="2" name="Espace réservé de la date 1"/>
          <p:cNvSpPr>
            <a:spLocks noGrp="1"/>
          </p:cNvSpPr>
          <p:nvPr>
            <p:ph type="dt" sz="half" idx="10"/>
          </p:nvPr>
        </p:nvSpPr>
        <p:spPr/>
        <p:txBody>
          <a:bodyPr/>
          <a:lstStyle/>
          <a:p>
            <a:r>
              <a:rPr lang="fr-FR" dirty="0"/>
              <a:t>06/03/2023</a:t>
            </a:r>
          </a:p>
        </p:txBody>
      </p:sp>
    </p:spTree>
    <p:extLst>
      <p:ext uri="{BB962C8B-B14F-4D97-AF65-F5344CB8AC3E}">
        <p14:creationId xmlns:p14="http://schemas.microsoft.com/office/powerpoint/2010/main" val="22965015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4401</TotalTime>
  <Words>1673</Words>
  <Application>Microsoft Office PowerPoint</Application>
  <PresentationFormat>Grand écran</PresentationFormat>
  <Paragraphs>159</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Calibri Light</vt:lpstr>
      <vt:lpstr>CIDFont+F2</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Région Hauts-de-France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RAHMOUNI Aicha</dc:creator>
  <cp:lastModifiedBy>Isabelle MEERSSEMAN</cp:lastModifiedBy>
  <cp:revision>210</cp:revision>
  <cp:lastPrinted>2023-03-02T13:54:14Z</cp:lastPrinted>
  <dcterms:created xsi:type="dcterms:W3CDTF">2023-03-02T13:45:34Z</dcterms:created>
  <dcterms:modified xsi:type="dcterms:W3CDTF">2023-03-31T14:58:57Z</dcterms:modified>
</cp:coreProperties>
</file>