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73" r:id="rId4"/>
    <p:sldId id="267" r:id="rId5"/>
    <p:sldId id="269" r:id="rId6"/>
    <p:sldId id="263" r:id="rId7"/>
    <p:sldId id="265" r:id="rId8"/>
    <p:sldId id="272" r:id="rId9"/>
    <p:sldId id="271"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9" autoAdjust="0"/>
    <p:restoredTop sz="94660"/>
  </p:normalViewPr>
  <p:slideViewPr>
    <p:cSldViewPr snapToGrid="0">
      <p:cViewPr varScale="1">
        <p:scale>
          <a:sx n="82" d="100"/>
          <a:sy n="82" d="100"/>
        </p:scale>
        <p:origin x="58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filerhdf-acam1.in.ac-amiens.fr\commun\DRAFPIC\P1-P2\CARTE%20DES%20FORMATIONS\Pr&#233;paration%20de%20rentr&#233;e%202025-2026-2027\Base_travail_projets_postRS26_maj_2026-06-1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ilerhdf-acam1.in.ac-amiens.fr\commun\DRAFPIC\P1-P2\CARTE%20DES%20FORMATIONS\Pr&#233;paration%20de%20rentr&#233;e%202025-2026-2027\Base_travail_projets_postRS26_maj_2026-06-1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ilerhdf-acam1.in.ac-amiens.fr\commun\DRAFPIC\P1-P2\CARTE%20DES%20FORMATIONS\Pr&#233;paration%20de%20rentr&#233;e%202025-2026-2027\Base_travail_projets_postRS26_maj_2026-06-10.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300"/>
              <a:t>Propositions</a:t>
            </a:r>
            <a:r>
              <a:rPr lang="fr-FR" sz="1300" baseline="0"/>
              <a:t> mesures RS2027 - RA HDF - Répartition des </a:t>
            </a:r>
            <a:r>
              <a:rPr lang="fr-FR" sz="1300" b="0" baseline="0">
                <a:solidFill>
                  <a:schemeClr val="accent6">
                    <a:lumMod val="75000"/>
                  </a:schemeClr>
                </a:solidFill>
              </a:rPr>
              <a:t>Augmenations/Ouvertures </a:t>
            </a:r>
            <a:r>
              <a:rPr lang="fr-FR" sz="1300" b="0" baseline="0">
                <a:solidFill>
                  <a:schemeClr val="tx1"/>
                </a:solidFill>
              </a:rPr>
              <a:t>par filière</a:t>
            </a:r>
            <a:endParaRPr lang="fr-FR" sz="1300" b="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dPt>
            <c:idx val="0"/>
            <c:bubble3D val="0"/>
            <c:spPr>
              <a:solidFill>
                <a:srgbClr val="00B0F0"/>
              </a:solidFill>
              <a:ln w="19050">
                <a:solidFill>
                  <a:schemeClr val="lt1"/>
                </a:solidFill>
              </a:ln>
              <a:effectLst/>
            </c:spPr>
            <c:extLst>
              <c:ext xmlns:c16="http://schemas.microsoft.com/office/drawing/2014/chart" uri="{C3380CC4-5D6E-409C-BE32-E72D297353CC}">
                <c16:uniqueId val="{00000001-6563-4AA4-B90A-48DA8170A7B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563-4AA4-B90A-48DA8170A7B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563-4AA4-B90A-48DA8170A7B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563-4AA4-B90A-48DA8170A7BE}"/>
              </c:ext>
            </c:extLst>
          </c:dPt>
          <c:dPt>
            <c:idx val="4"/>
            <c:bubble3D val="0"/>
            <c:spPr>
              <a:solidFill>
                <a:srgbClr val="0070C0"/>
              </a:solidFill>
              <a:ln w="19050">
                <a:solidFill>
                  <a:schemeClr val="lt1"/>
                </a:solidFill>
              </a:ln>
              <a:effectLst/>
            </c:spPr>
            <c:extLst>
              <c:ext xmlns:c16="http://schemas.microsoft.com/office/drawing/2014/chart" uri="{C3380CC4-5D6E-409C-BE32-E72D297353CC}">
                <c16:uniqueId val="{00000009-6563-4AA4-B90A-48DA8170A7BE}"/>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563-4AA4-B90A-48DA8170A7BE}"/>
              </c:ext>
            </c:extLst>
          </c:dPt>
          <c:dLbls>
            <c:dLbl>
              <c:idx val="0"/>
              <c:layout>
                <c:manualLayout>
                  <c:x val="4.1504536168016748E-2"/>
                  <c:y val="-7.8431372549019607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563-4AA4-B90A-48DA8170A7BE}"/>
                </c:ext>
              </c:extLst>
            </c:dLbl>
            <c:dLbl>
              <c:idx val="1"/>
              <c:layout>
                <c:manualLayout>
                  <c:x val="-0.12243838169564988"/>
                  <c:y val="-7.8431372549019607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563-4AA4-B90A-48DA8170A7BE}"/>
                </c:ext>
              </c:extLst>
            </c:dLbl>
            <c:dLbl>
              <c:idx val="2"/>
              <c:layout>
                <c:manualLayout>
                  <c:x val="-4.7730216593219431E-2"/>
                  <c:y val="-4.3137254901960784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563-4AA4-B90A-48DA8170A7BE}"/>
                </c:ext>
              </c:extLst>
            </c:dLbl>
            <c:dLbl>
              <c:idx val="3"/>
              <c:layout>
                <c:manualLayout>
                  <c:x val="-4.1504536168016901E-2"/>
                  <c:y val="-7.1894594304112904E-17"/>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563-4AA4-B90A-48DA8170A7BE}"/>
                </c:ext>
              </c:extLst>
            </c:dLbl>
            <c:dLbl>
              <c:idx val="4"/>
              <c:layout>
                <c:manualLayout>
                  <c:x val="2.4902721700810138E-2"/>
                  <c:y val="-4.7058823529411764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563-4AA4-B90A-48DA8170A7BE}"/>
                </c:ext>
              </c:extLst>
            </c:dLbl>
            <c:dLbl>
              <c:idx val="5"/>
              <c:layout>
                <c:manualLayout>
                  <c:x val="7.0132113821138207E-3"/>
                  <c:y val="-2.4507665928651095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563-4AA4-B90A-48DA8170A7BE}"/>
                </c:ext>
              </c:extLst>
            </c:dLbl>
            <c:spPr>
              <a:noFill/>
              <a:ln>
                <a:solidFill>
                  <a:schemeClr val="bg1">
                    <a:lumMod val="75000"/>
                  </a:schemeClr>
                </a:solid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'graphiques_Co_jeunesse_23-06-26'!$A$5:$A$10</c:f>
              <c:strCache>
                <c:ptCount val="6"/>
                <c:pt idx="0">
                  <c:v>BTP, gros œuvre, second œuvre</c:v>
                </c:pt>
                <c:pt idx="1">
                  <c:v>Hôtellerie, restauration, tourisme</c:v>
                </c:pt>
                <c:pt idx="2">
                  <c:v>Industrie</c:v>
                </c:pt>
                <c:pt idx="3">
                  <c:v>SBSSA</c:v>
                </c:pt>
                <c:pt idx="4">
                  <c:v>Tertiaire</c:v>
                </c:pt>
                <c:pt idx="5">
                  <c:v>Transitions numérique et énergétique</c:v>
                </c:pt>
              </c:strCache>
            </c:strRef>
          </c:cat>
          <c:val>
            <c:numRef>
              <c:f>'graphiques_Co_jeunesse_23-06-26'!$C$5:$C$10</c:f>
              <c:numCache>
                <c:formatCode>0.0%</c:formatCode>
                <c:ptCount val="6"/>
                <c:pt idx="0">
                  <c:v>0.15596330275229359</c:v>
                </c:pt>
                <c:pt idx="1">
                  <c:v>6.4220183486238536E-2</c:v>
                </c:pt>
                <c:pt idx="2">
                  <c:v>0.26605504587155965</c:v>
                </c:pt>
                <c:pt idx="3">
                  <c:v>0.20183486238532111</c:v>
                </c:pt>
                <c:pt idx="4">
                  <c:v>0.21100917431192662</c:v>
                </c:pt>
                <c:pt idx="5">
                  <c:v>0.10091743119266056</c:v>
                </c:pt>
              </c:numCache>
            </c:numRef>
          </c:val>
          <c:extLst>
            <c:ext xmlns:c16="http://schemas.microsoft.com/office/drawing/2014/chart" uri="{C3380CC4-5D6E-409C-BE32-E72D297353CC}">
              <c16:uniqueId val="{0000000C-6563-4AA4-B90A-48DA8170A7BE}"/>
            </c:ext>
          </c:extLst>
        </c:ser>
        <c:dLbls>
          <c:dLblPos val="outEnd"/>
          <c:showLegendKey val="0"/>
          <c:showVal val="1"/>
          <c:showCatName val="0"/>
          <c:showSerName val="0"/>
          <c:showPercent val="0"/>
          <c:showBubbleSize val="0"/>
          <c:showLeaderLines val="1"/>
        </c:dLbls>
        <c:firstSliceAng val="124"/>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bg1"/>
      </a:solidFill>
      <a:round/>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300"/>
              <a:t>Propositions</a:t>
            </a:r>
            <a:r>
              <a:rPr lang="fr-FR" sz="1300" baseline="0"/>
              <a:t> mesures RS2027 - RA HDF - Répartition des </a:t>
            </a:r>
            <a:r>
              <a:rPr lang="fr-FR" sz="1300" baseline="0">
                <a:solidFill>
                  <a:schemeClr val="accent2"/>
                </a:solidFill>
              </a:rPr>
              <a:t>Réductions</a:t>
            </a:r>
            <a:r>
              <a:rPr lang="fr-FR" sz="1300" b="0" baseline="0">
                <a:solidFill>
                  <a:schemeClr val="accent2"/>
                </a:solidFill>
              </a:rPr>
              <a:t>/Fermetures </a:t>
            </a:r>
            <a:r>
              <a:rPr lang="fr-FR" sz="1300" b="0" baseline="0">
                <a:solidFill>
                  <a:schemeClr val="tx1"/>
                </a:solidFill>
              </a:rPr>
              <a:t>par filière</a:t>
            </a:r>
            <a:endParaRPr lang="fr-FR" sz="1300" b="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dPt>
            <c:idx val="0"/>
            <c:bubble3D val="0"/>
            <c:spPr>
              <a:solidFill>
                <a:schemeClr val="accent3"/>
              </a:solidFill>
              <a:ln w="19050">
                <a:solidFill>
                  <a:schemeClr val="lt1"/>
                </a:solidFill>
              </a:ln>
              <a:effectLst/>
            </c:spPr>
            <c:extLst>
              <c:ext xmlns:c16="http://schemas.microsoft.com/office/drawing/2014/chart" uri="{C3380CC4-5D6E-409C-BE32-E72D297353CC}">
                <c16:uniqueId val="{00000001-975F-48C9-8497-881436A9D6E0}"/>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975F-48C9-8497-881436A9D6E0}"/>
              </c:ext>
            </c:extLst>
          </c:dPt>
          <c:dPt>
            <c:idx val="2"/>
            <c:bubble3D val="0"/>
            <c:spPr>
              <a:solidFill>
                <a:srgbClr val="0070C0"/>
              </a:solidFill>
              <a:ln w="19050">
                <a:solidFill>
                  <a:schemeClr val="lt1"/>
                </a:solidFill>
              </a:ln>
              <a:effectLst/>
            </c:spPr>
            <c:extLst>
              <c:ext xmlns:c16="http://schemas.microsoft.com/office/drawing/2014/chart" uri="{C3380CC4-5D6E-409C-BE32-E72D297353CC}">
                <c16:uniqueId val="{00000005-975F-48C9-8497-881436A9D6E0}"/>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07-975F-48C9-8497-881436A9D6E0}"/>
              </c:ext>
            </c:extLst>
          </c:dPt>
          <c:dLbls>
            <c:dLbl>
              <c:idx val="0"/>
              <c:layout>
                <c:manualLayout>
                  <c:x val="-2.4698346891303294E-3"/>
                  <c:y val="1.4475315321314223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75F-48C9-8497-881436A9D6E0}"/>
                </c:ext>
              </c:extLst>
            </c:dLbl>
            <c:dLbl>
              <c:idx val="1"/>
              <c:layout>
                <c:manualLayout>
                  <c:x val="5.2757783802982634E-2"/>
                  <c:y val="1.135167829179915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75F-48C9-8497-881436A9D6E0}"/>
                </c:ext>
              </c:extLst>
            </c:dLbl>
            <c:dLbl>
              <c:idx val="2"/>
              <c:layout>
                <c:manualLayout>
                  <c:x val="-7.1942432458612805E-3"/>
                  <c:y val="-2.4531859521788157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75F-48C9-8497-881436A9D6E0}"/>
                </c:ext>
              </c:extLst>
            </c:dLbl>
            <c:dLbl>
              <c:idx val="3"/>
              <c:layout>
                <c:manualLayout>
                  <c:x val="0.10071940544205793"/>
                  <c:y val="2.620802620802621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75F-48C9-8497-881436A9D6E0}"/>
                </c:ext>
              </c:extLst>
            </c:dLbl>
            <c:spPr>
              <a:noFill/>
              <a:ln>
                <a:solidFill>
                  <a:schemeClr val="bg1">
                    <a:lumMod val="75000"/>
                  </a:schemeClr>
                </a:solid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'graphiques_Co_jeunesse_23-06-26'!$A$14:$A$17</c:f>
              <c:strCache>
                <c:ptCount val="4"/>
                <c:pt idx="0">
                  <c:v>Industrie</c:v>
                </c:pt>
                <c:pt idx="1">
                  <c:v>SBSSA</c:v>
                </c:pt>
                <c:pt idx="2">
                  <c:v>Tertiaire</c:v>
                </c:pt>
                <c:pt idx="3">
                  <c:v>Transitions numérique et énergétique</c:v>
                </c:pt>
              </c:strCache>
            </c:strRef>
          </c:cat>
          <c:val>
            <c:numRef>
              <c:f>'graphiques_Co_jeunesse_23-06-26'!$C$14:$C$17</c:f>
              <c:numCache>
                <c:formatCode>0.0%</c:formatCode>
                <c:ptCount val="4"/>
                <c:pt idx="0">
                  <c:v>0.215</c:v>
                </c:pt>
                <c:pt idx="1">
                  <c:v>0.215</c:v>
                </c:pt>
                <c:pt idx="2">
                  <c:v>0.5</c:v>
                </c:pt>
                <c:pt idx="3">
                  <c:v>7.1428571428571425E-2</c:v>
                </c:pt>
              </c:numCache>
            </c:numRef>
          </c:val>
          <c:extLst>
            <c:ext xmlns:c16="http://schemas.microsoft.com/office/drawing/2014/chart" uri="{C3380CC4-5D6E-409C-BE32-E72D297353CC}">
              <c16:uniqueId val="{00000008-975F-48C9-8497-881436A9D6E0}"/>
            </c:ext>
          </c:extLst>
        </c:ser>
        <c:dLbls>
          <c:dLblPos val="outEnd"/>
          <c:showLegendKey val="0"/>
          <c:showVal val="1"/>
          <c:showCatName val="0"/>
          <c:showSerName val="0"/>
          <c:showPercent val="0"/>
          <c:showBubbleSize val="0"/>
          <c:showLeaderLines val="1"/>
        </c:dLbls>
        <c:firstSliceAng val="43"/>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bg1"/>
      </a:solidFill>
      <a:round/>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r-FR" b="1"/>
              <a:t>Répartition des projets par type de mesure</a:t>
            </a:r>
          </a:p>
        </c:rich>
      </c:tx>
      <c:layout>
        <c:manualLayout>
          <c:xMode val="edge"/>
          <c:yMode val="edge"/>
          <c:x val="1.9944444444444442E-2"/>
          <c:y val="2.7777777777777776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dPt>
            <c:idx val="0"/>
            <c:bubble3D val="0"/>
            <c:spPr>
              <a:solidFill>
                <a:schemeClr val="accent2"/>
              </a:solidFill>
              <a:ln w="19050">
                <a:solidFill>
                  <a:schemeClr val="lt1"/>
                </a:solidFill>
              </a:ln>
              <a:effectLst/>
            </c:spPr>
            <c:extLst>
              <c:ext xmlns:c16="http://schemas.microsoft.com/office/drawing/2014/chart" uri="{C3380CC4-5D6E-409C-BE32-E72D297353CC}">
                <c16:uniqueId val="{00000001-27AD-409F-B13E-8242267368A0}"/>
              </c:ext>
            </c:extLst>
          </c:dPt>
          <c:dPt>
            <c:idx val="1"/>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27AD-409F-B13E-8242267368A0}"/>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5-27AD-409F-B13E-8242267368A0}"/>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07-27AD-409F-B13E-8242267368A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7AD-409F-B13E-8242267368A0}"/>
              </c:ext>
            </c:extLst>
          </c:dPt>
          <c:dLbls>
            <c:dLbl>
              <c:idx val="0"/>
              <c:layout>
                <c:manualLayout>
                  <c:x val="8.3333333333333332E-3"/>
                  <c:y val="-2.7777777777777735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7AD-409F-B13E-8242267368A0}"/>
                </c:ext>
              </c:extLst>
            </c:dLbl>
            <c:dLbl>
              <c:idx val="1"/>
              <c:layout>
                <c:manualLayout>
                  <c:x val="1.6666666666666666E-2"/>
                  <c:y val="-2.3148148148148147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7AD-409F-B13E-8242267368A0}"/>
                </c:ext>
              </c:extLst>
            </c:dLbl>
            <c:dLbl>
              <c:idx val="2"/>
              <c:layout>
                <c:manualLayout>
                  <c:x val="2.2222222222222119E-2"/>
                  <c:y val="2.7777777777777776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7AD-409F-B13E-8242267368A0}"/>
                </c:ext>
              </c:extLst>
            </c:dLbl>
            <c:dLbl>
              <c:idx val="3"/>
              <c:layout>
                <c:manualLayout>
                  <c:x val="-4.444444444444446E-2"/>
                  <c:y val="-4.6296296296296384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27AD-409F-B13E-8242267368A0}"/>
                </c:ext>
              </c:extLst>
            </c:dLbl>
            <c:dLbl>
              <c:idx val="4"/>
              <c:layout>
                <c:manualLayout>
                  <c:x val="-8.3333333333333332E-3"/>
                  <c:y val="-5.0925925925925923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27AD-409F-B13E-8242267368A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'graphiques_Co_jeunesse_23-06-26'!$B$31:$F$31</c:f>
              <c:strCache>
                <c:ptCount val="5"/>
                <c:pt idx="0">
                  <c:v>Fermeture</c:v>
                </c:pt>
                <c:pt idx="1">
                  <c:v>Réduction</c:v>
                </c:pt>
                <c:pt idx="2">
                  <c:v>Augmentation de capacité</c:v>
                </c:pt>
                <c:pt idx="3">
                  <c:v>Ouverture / Diversification</c:v>
                </c:pt>
                <c:pt idx="4">
                  <c:v>Coloration</c:v>
                </c:pt>
              </c:strCache>
            </c:strRef>
          </c:cat>
          <c:val>
            <c:numRef>
              <c:f>'graphiques_Co_jeunesse_23-06-26'!$B$32:$F$32</c:f>
              <c:numCache>
                <c:formatCode>General</c:formatCode>
                <c:ptCount val="5"/>
                <c:pt idx="0">
                  <c:v>7</c:v>
                </c:pt>
                <c:pt idx="1">
                  <c:v>7</c:v>
                </c:pt>
                <c:pt idx="2">
                  <c:v>20</c:v>
                </c:pt>
                <c:pt idx="3">
                  <c:v>89</c:v>
                </c:pt>
                <c:pt idx="4">
                  <c:v>7</c:v>
                </c:pt>
              </c:numCache>
            </c:numRef>
          </c:val>
          <c:extLst>
            <c:ext xmlns:c16="http://schemas.microsoft.com/office/drawing/2014/chart" uri="{C3380CC4-5D6E-409C-BE32-E72D297353CC}">
              <c16:uniqueId val="{0000000A-27AD-409F-B13E-8242267368A0}"/>
            </c:ext>
          </c:extLst>
        </c:ser>
        <c:ser>
          <c:idx val="1"/>
          <c:order val="1"/>
          <c:dPt>
            <c:idx val="0"/>
            <c:bubble3D val="0"/>
            <c:spPr>
              <a:solidFill>
                <a:schemeClr val="accent2"/>
              </a:solidFill>
              <a:ln w="19050">
                <a:solidFill>
                  <a:schemeClr val="lt1"/>
                </a:solidFill>
              </a:ln>
              <a:effectLst/>
            </c:spPr>
            <c:extLst>
              <c:ext xmlns:c16="http://schemas.microsoft.com/office/drawing/2014/chart" uri="{C3380CC4-5D6E-409C-BE32-E72D297353CC}">
                <c16:uniqueId val="{0000000C-27AD-409F-B13E-8242267368A0}"/>
              </c:ext>
            </c:extLst>
          </c:dPt>
          <c:dPt>
            <c:idx val="1"/>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E-27AD-409F-B13E-8242267368A0}"/>
              </c:ext>
            </c:extLst>
          </c:dPt>
          <c:dPt>
            <c:idx val="2"/>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10-27AD-409F-B13E-8242267368A0}"/>
              </c:ext>
            </c:extLst>
          </c:dPt>
          <c:dPt>
            <c:idx val="3"/>
            <c:bubble3D val="0"/>
            <c:spPr>
              <a:solidFill>
                <a:schemeClr val="accent6"/>
              </a:solidFill>
              <a:ln w="19050">
                <a:solidFill>
                  <a:schemeClr val="lt1"/>
                </a:solidFill>
              </a:ln>
              <a:effectLst/>
            </c:spPr>
            <c:extLst>
              <c:ext xmlns:c16="http://schemas.microsoft.com/office/drawing/2014/chart" uri="{C3380CC4-5D6E-409C-BE32-E72D297353CC}">
                <c16:uniqueId val="{00000012-27AD-409F-B13E-8242267368A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4-27AD-409F-B13E-8242267368A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'graphiques_Co_jeunesse_23-06-26'!$B$31:$F$31</c:f>
              <c:strCache>
                <c:ptCount val="5"/>
                <c:pt idx="0">
                  <c:v>Fermeture</c:v>
                </c:pt>
                <c:pt idx="1">
                  <c:v>Réduction</c:v>
                </c:pt>
                <c:pt idx="2">
                  <c:v>Augmentation de capacité</c:v>
                </c:pt>
                <c:pt idx="3">
                  <c:v>Ouverture / Diversification</c:v>
                </c:pt>
                <c:pt idx="4">
                  <c:v>Coloration</c:v>
                </c:pt>
              </c:strCache>
            </c:strRef>
          </c:cat>
          <c:val>
            <c:numRef>
              <c:f>'graphiques_Co_jeunesse_23-06-26'!$B$33:$F$33</c:f>
              <c:numCache>
                <c:formatCode>0.0%</c:formatCode>
                <c:ptCount val="5"/>
                <c:pt idx="0">
                  <c:v>5.3846153846153849E-2</c:v>
                </c:pt>
                <c:pt idx="1">
                  <c:v>5.3846153846153849E-2</c:v>
                </c:pt>
                <c:pt idx="2">
                  <c:v>0.15384615384615385</c:v>
                </c:pt>
                <c:pt idx="3">
                  <c:v>0.68461538461538463</c:v>
                </c:pt>
                <c:pt idx="4">
                  <c:v>5.3846153846153849E-2</c:v>
                </c:pt>
              </c:numCache>
            </c:numRef>
          </c:val>
          <c:extLst>
            <c:ext xmlns:c16="http://schemas.microsoft.com/office/drawing/2014/chart" uri="{C3380CC4-5D6E-409C-BE32-E72D297353CC}">
              <c16:uniqueId val="{00000015-27AD-409F-B13E-8242267368A0}"/>
            </c:ext>
          </c:extLst>
        </c:ser>
        <c:dLbls>
          <c:dLblPos val="outEnd"/>
          <c:showLegendKey val="0"/>
          <c:showVal val="1"/>
          <c:showCatName val="0"/>
          <c:showSerName val="0"/>
          <c:showPercent val="0"/>
          <c:showBubbleSize val="0"/>
          <c:showLeaderLines val="1"/>
        </c:dLbls>
        <c:firstSliceAng val="4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55412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283893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3560326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sz="2800"/>
            </a:lvl1pPr>
          </a:lstStyle>
          <a:p>
            <a:r>
              <a:rPr lang="fr-FR"/>
              <a:t>Modifiez le style du titre</a:t>
            </a:r>
            <a:endParaRPr lang="fr-FR" dirty="0"/>
          </a:p>
        </p:txBody>
      </p:sp>
      <p:sp>
        <p:nvSpPr>
          <p:cNvPr id="3" name="Espace réservé de la date 2"/>
          <p:cNvSpPr>
            <a:spLocks noGrp="1"/>
          </p:cNvSpPr>
          <p:nvPr>
            <p:ph type="dt" sz="half" idx="10"/>
          </p:nvPr>
        </p:nvSpPr>
        <p:spPr/>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‹N°›</a:t>
            </a:fld>
            <a:endParaRPr lang="fr-FR" dirty="0"/>
          </a:p>
        </p:txBody>
      </p:sp>
      <p:sp>
        <p:nvSpPr>
          <p:cNvPr id="7" name="Espace réservé du contenu 6"/>
          <p:cNvSpPr>
            <a:spLocks noGrp="1"/>
          </p:cNvSpPr>
          <p:nvPr>
            <p:ph sz="quarter" idx="13"/>
          </p:nvPr>
        </p:nvSpPr>
        <p:spPr>
          <a:xfrm>
            <a:off x="480646" y="2205039"/>
            <a:ext cx="11230708" cy="4103687"/>
          </a:xfrm>
        </p:spPr>
        <p:txBody>
          <a:bodyPr/>
          <a:lstStyle>
            <a:lvl1pPr>
              <a:spcBef>
                <a:spcPts val="1200"/>
              </a:spcBef>
              <a:defRPr sz="2000"/>
            </a:lvl1pPr>
            <a:lvl2pPr marL="361950" indent="-180975">
              <a:defRPr sz="1600"/>
            </a:lvl2pPr>
            <a:lvl3pPr marL="536575" indent="-174625">
              <a:spcBef>
                <a:spcPts val="0"/>
              </a:spcBef>
              <a:spcAft>
                <a:spcPts val="600"/>
              </a:spcAft>
              <a:defRPr sz="1400"/>
            </a:lvl3pPr>
            <a:lvl4pPr marL="717550" indent="-180975">
              <a:defRPr sz="1200"/>
            </a:lvl4pPr>
            <a:lvl5pPr marL="898525" indent="-180975">
              <a:defRPr sz="12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Tree>
    <p:extLst>
      <p:ext uri="{BB962C8B-B14F-4D97-AF65-F5344CB8AC3E}">
        <p14:creationId xmlns:p14="http://schemas.microsoft.com/office/powerpoint/2010/main" val="1872207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844937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1104185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82A0C9E-B7B1-456B-946F-2FE222CB21DE}" type="datetimeFigureOut">
              <a:rPr lang="fr-FR" smtClean="0"/>
              <a:t>15/06/2026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4067564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82A0C9E-B7B1-456B-946F-2FE222CB21DE}" type="datetimeFigureOut">
              <a:rPr lang="fr-FR" smtClean="0"/>
              <a:t>15/06/2026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987800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82A0C9E-B7B1-456B-946F-2FE222CB21DE}" type="datetimeFigureOut">
              <a:rPr lang="fr-FR" smtClean="0"/>
              <a:t>15/06/2026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111707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2A0C9E-B7B1-456B-946F-2FE222CB21DE}" type="datetimeFigureOut">
              <a:rPr lang="fr-FR" smtClean="0"/>
              <a:t>15/06/2026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145716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582A0C9E-B7B1-456B-946F-2FE222CB21DE}" type="datetimeFigureOut">
              <a:rPr lang="fr-FR" smtClean="0"/>
              <a:t>15/06/2026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2776556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582A0C9E-B7B1-456B-946F-2FE222CB21DE}" type="datetimeFigureOut">
              <a:rPr lang="fr-FR" smtClean="0"/>
              <a:t>15/06/2026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9C2039-6BD0-498A-864B-99DDF09518D0}" type="slidenum">
              <a:rPr lang="fr-FR" smtClean="0"/>
              <a:t>‹N°›</a:t>
            </a:fld>
            <a:endParaRPr lang="fr-FR"/>
          </a:p>
        </p:txBody>
      </p:sp>
    </p:spTree>
    <p:extLst>
      <p:ext uri="{BB962C8B-B14F-4D97-AF65-F5344CB8AC3E}">
        <p14:creationId xmlns:p14="http://schemas.microsoft.com/office/powerpoint/2010/main" val="658683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2A0C9E-B7B1-456B-946F-2FE222CB21DE}" type="datetimeFigureOut">
              <a:rPr lang="fr-FR" smtClean="0"/>
              <a:t>15/06/2026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C2039-6BD0-498A-864B-99DDF09518D0}" type="slidenum">
              <a:rPr lang="fr-FR" smtClean="0"/>
              <a:t>‹N°›</a:t>
            </a:fld>
            <a:endParaRPr lang="fr-FR"/>
          </a:p>
        </p:txBody>
      </p:sp>
    </p:spTree>
    <p:extLst>
      <p:ext uri="{BB962C8B-B14F-4D97-AF65-F5344CB8AC3E}">
        <p14:creationId xmlns:p14="http://schemas.microsoft.com/office/powerpoint/2010/main" val="1846551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c2rp.fr/diagnostic/territoir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Evolution de la carte des formations professionnelles sous statut scolaire 2027</a:t>
            </a:r>
          </a:p>
        </p:txBody>
      </p:sp>
      <p:sp>
        <p:nvSpPr>
          <p:cNvPr id="3" name="Sous-titre 2"/>
          <p:cNvSpPr>
            <a:spLocks noGrp="1"/>
          </p:cNvSpPr>
          <p:nvPr>
            <p:ph type="subTitle" idx="1"/>
          </p:nvPr>
        </p:nvSpPr>
        <p:spPr/>
        <p:txBody>
          <a:bodyPr/>
          <a:lstStyle/>
          <a:p>
            <a:endParaRPr lang="fr-FR" dirty="0"/>
          </a:p>
          <a:p>
            <a:r>
              <a:rPr lang="fr-FR" dirty="0"/>
              <a:t>DRAFPIC Hauts-de-France</a:t>
            </a:r>
          </a:p>
        </p:txBody>
      </p:sp>
    </p:spTree>
    <p:extLst>
      <p:ext uri="{BB962C8B-B14F-4D97-AF65-F5344CB8AC3E}">
        <p14:creationId xmlns:p14="http://schemas.microsoft.com/office/powerpoint/2010/main" val="1156949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8825" y="475677"/>
            <a:ext cx="9029700" cy="1325563"/>
          </a:xfrm>
        </p:spPr>
        <p:txBody>
          <a:bodyPr>
            <a:normAutofit/>
          </a:bodyPr>
          <a:lstStyle/>
          <a:p>
            <a:r>
              <a:rPr lang="fr-FR" sz="4000" dirty="0"/>
              <a:t>Les objectifs inscrits dans la procédure pluriannuelle</a:t>
            </a:r>
          </a:p>
        </p:txBody>
      </p:sp>
      <p:sp>
        <p:nvSpPr>
          <p:cNvPr id="3" name="Espace réservé du contenu 2"/>
          <p:cNvSpPr>
            <a:spLocks noGrp="1"/>
          </p:cNvSpPr>
          <p:nvPr>
            <p:ph idx="1"/>
          </p:nvPr>
        </p:nvSpPr>
        <p:spPr>
          <a:xfrm>
            <a:off x="838200" y="1938793"/>
            <a:ext cx="10515600" cy="4351338"/>
          </a:xfrm>
        </p:spPr>
        <p:txBody>
          <a:bodyPr>
            <a:normAutofit/>
          </a:bodyPr>
          <a:lstStyle/>
          <a:p>
            <a:pPr algn="just"/>
            <a:r>
              <a:rPr lang="fr-FR" dirty="0">
                <a:latin typeface="Arial" panose="020B0604020202020204" pitchFamily="34" charset="0"/>
                <a:cs typeface="Arial" panose="020B0604020202020204" pitchFamily="34" charset="0"/>
              </a:rPr>
              <a:t>Accompagner les mutations engagées en région HdF, les grands projets régionaux et leurs activités indirectes </a:t>
            </a:r>
          </a:p>
          <a:p>
            <a:pPr algn="just"/>
            <a:r>
              <a:rPr lang="fr-FR" dirty="0">
                <a:latin typeface="Arial" panose="020B0604020202020204" pitchFamily="34" charset="0"/>
                <a:cs typeface="Arial" panose="020B0604020202020204" pitchFamily="34" charset="0"/>
              </a:rPr>
              <a:t>Elever le niveau de qualification de la population</a:t>
            </a:r>
          </a:p>
          <a:p>
            <a:pPr algn="just"/>
            <a:r>
              <a:rPr lang="fr-FR" dirty="0">
                <a:latin typeface="Arial" panose="020B0604020202020204" pitchFamily="34" charset="0"/>
                <a:cs typeface="Arial" panose="020B0604020202020204" pitchFamily="34" charset="0"/>
              </a:rPr>
              <a:t>Assurer un équilibre de l’offre de formation dans le cadre des objectifs nationaux avec des ouvertures et fermetures (et/ou augmentations et réductions)</a:t>
            </a:r>
          </a:p>
          <a:p>
            <a:pPr algn="just">
              <a:lnSpc>
                <a:spcPct val="100000"/>
              </a:lnSpc>
            </a:pPr>
            <a:r>
              <a:rPr lang="fr-FR" dirty="0">
                <a:latin typeface="Arial" panose="020B0604020202020204" pitchFamily="34" charset="0"/>
                <a:cs typeface="Arial" panose="020B0604020202020204" pitchFamily="34" charset="0"/>
              </a:rPr>
              <a:t>Préserver une relative souplesse au sein de la procédure pluriannuelle afin d’adapter l’évolution de l’offre de formation au contexte socio-économique</a:t>
            </a:r>
          </a:p>
          <a:p>
            <a:pPr marL="0" indent="0">
              <a:buNone/>
            </a:pPr>
            <a:endParaRPr lang="fr-FR" sz="1400" b="1"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spTree>
    <p:extLst>
      <p:ext uri="{BB962C8B-B14F-4D97-AF65-F5344CB8AC3E}">
        <p14:creationId xmlns:p14="http://schemas.microsoft.com/office/powerpoint/2010/main" val="1746606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EA437D-6C48-4E11-AE1A-55BD933C9758}"/>
              </a:ext>
            </a:extLst>
          </p:cNvPr>
          <p:cNvSpPr>
            <a:spLocks noGrp="1"/>
          </p:cNvSpPr>
          <p:nvPr>
            <p:ph type="title"/>
          </p:nvPr>
        </p:nvSpPr>
        <p:spPr>
          <a:xfrm>
            <a:off x="2084402" y="317166"/>
            <a:ext cx="9126000" cy="960000"/>
          </a:xfrm>
        </p:spPr>
        <p:txBody>
          <a:bodyPr>
            <a:normAutofit fontScale="90000"/>
          </a:bodyPr>
          <a:lstStyle/>
          <a:p>
            <a:r>
              <a:rPr lang="fr-FR" sz="4000" dirty="0"/>
              <a:t>Calendrier de la préparation de la rentrée 2027</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pic>
        <p:nvPicPr>
          <p:cNvPr id="7" name="Image 6">
            <a:extLst>
              <a:ext uri="{FF2B5EF4-FFF2-40B4-BE49-F238E27FC236}">
                <a16:creationId xmlns:a16="http://schemas.microsoft.com/office/drawing/2014/main" id="{97A3D9CA-C68F-9438-D017-C8BBBE010525}"/>
              </a:ext>
            </a:extLst>
          </p:cNvPr>
          <p:cNvPicPr>
            <a:picLocks noChangeAspect="1"/>
          </p:cNvPicPr>
          <p:nvPr/>
        </p:nvPicPr>
        <p:blipFill>
          <a:blip r:embed="rId3"/>
          <a:stretch>
            <a:fillRect/>
          </a:stretch>
        </p:blipFill>
        <p:spPr>
          <a:xfrm>
            <a:off x="443729" y="1138459"/>
            <a:ext cx="11408295" cy="5511322"/>
          </a:xfrm>
          <a:prstGeom prst="rect">
            <a:avLst/>
          </a:prstGeom>
        </p:spPr>
      </p:pic>
    </p:spTree>
    <p:extLst>
      <p:ext uri="{BB962C8B-B14F-4D97-AF65-F5344CB8AC3E}">
        <p14:creationId xmlns:p14="http://schemas.microsoft.com/office/powerpoint/2010/main" val="490389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6F408-EE0C-280F-E6C3-A43185C6D7EB}"/>
              </a:ext>
            </a:extLst>
          </p:cNvPr>
          <p:cNvSpPr>
            <a:spLocks noGrp="1"/>
          </p:cNvSpPr>
          <p:nvPr>
            <p:ph type="title"/>
          </p:nvPr>
        </p:nvSpPr>
        <p:spPr>
          <a:xfrm>
            <a:off x="1811512" y="283968"/>
            <a:ext cx="8568976" cy="1325563"/>
          </a:xfrm>
        </p:spPr>
        <p:txBody>
          <a:bodyPr>
            <a:normAutofit/>
          </a:bodyPr>
          <a:lstStyle/>
          <a:p>
            <a:r>
              <a:rPr lang="fr-FR" sz="4000" dirty="0"/>
              <a:t>Calendrier de la procédure pluriannuelle</a:t>
            </a:r>
          </a:p>
        </p:txBody>
      </p:sp>
      <p:sp>
        <p:nvSpPr>
          <p:cNvPr id="3" name="Espace réservé du contenu 2">
            <a:extLst>
              <a:ext uri="{FF2B5EF4-FFF2-40B4-BE49-F238E27FC236}">
                <a16:creationId xmlns:a16="http://schemas.microsoft.com/office/drawing/2014/main" id="{FB25C12B-3362-7FF7-E166-7FF9BF1247A8}"/>
              </a:ext>
            </a:extLst>
          </p:cNvPr>
          <p:cNvSpPr>
            <a:spLocks noGrp="1"/>
          </p:cNvSpPr>
          <p:nvPr>
            <p:ph idx="1"/>
          </p:nvPr>
        </p:nvSpPr>
        <p:spPr>
          <a:xfrm>
            <a:off x="838200" y="1690688"/>
            <a:ext cx="10515600" cy="4351338"/>
          </a:xfrm>
        </p:spPr>
        <p:txBody>
          <a:bodyPr/>
          <a:lstStyle/>
          <a:p>
            <a:pPr marL="0" indent="0">
              <a:buNone/>
            </a:pPr>
            <a:r>
              <a:rPr lang="fr-FR" dirty="0"/>
              <a:t>Préparation de la rentrée 2027</a:t>
            </a:r>
          </a:p>
        </p:txBody>
      </p:sp>
      <p:sp>
        <p:nvSpPr>
          <p:cNvPr id="5" name="ZoneTexte 4">
            <a:extLst>
              <a:ext uri="{FF2B5EF4-FFF2-40B4-BE49-F238E27FC236}">
                <a16:creationId xmlns:a16="http://schemas.microsoft.com/office/drawing/2014/main" id="{C9CADB1E-4BAD-9A43-7E9B-33CFFF32E46A}"/>
              </a:ext>
            </a:extLst>
          </p:cNvPr>
          <p:cNvSpPr txBox="1"/>
          <p:nvPr/>
        </p:nvSpPr>
        <p:spPr>
          <a:xfrm>
            <a:off x="1148917" y="2227447"/>
            <a:ext cx="9057741" cy="3985706"/>
          </a:xfrm>
          <a:prstGeom prst="rect">
            <a:avLst/>
          </a:prstGeom>
          <a:noFill/>
        </p:spPr>
        <p:txBody>
          <a:bodyPr wrap="square">
            <a:spAutoFit/>
          </a:bodyPr>
          <a:lstStyle/>
          <a:p>
            <a:pPr marL="342900" indent="-342900">
              <a:buFont typeface="Arial" panose="020B0604020202020204" pitchFamily="34" charset="0"/>
              <a:buChar char="•"/>
            </a:pPr>
            <a:r>
              <a:rPr lang="fr-FR" sz="2300" dirty="0">
                <a:latin typeface="Arial" panose="020B0604020202020204" pitchFamily="34" charset="0"/>
                <a:cs typeface="Arial" panose="020B0604020202020204" pitchFamily="34" charset="0"/>
              </a:rPr>
              <a:t>recueil de l'avis des CLPE : jusque fin septembre 2026</a:t>
            </a:r>
          </a:p>
          <a:p>
            <a:endParaRPr lang="fr-FR"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300" dirty="0">
                <a:latin typeface="Arial" panose="020B0604020202020204" pitchFamily="34" charset="0"/>
                <a:cs typeface="Arial" panose="020B0604020202020204" pitchFamily="34" charset="0"/>
              </a:rPr>
              <a:t>Présentation en comité jeunesse : 3 novembre 2026 </a:t>
            </a:r>
          </a:p>
          <a:p>
            <a:endParaRPr lang="fr-FR"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300" dirty="0">
                <a:latin typeface="Arial" panose="020B0604020202020204" pitchFamily="34" charset="0"/>
                <a:cs typeface="Arial" panose="020B0604020202020204" pitchFamily="34" charset="0"/>
              </a:rPr>
              <a:t>bureau du CORE : date à confirmer entre les 16 et 27 novembre 2026</a:t>
            </a:r>
          </a:p>
          <a:p>
            <a:endParaRPr lang="fr-FR"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300" dirty="0">
                <a:latin typeface="Arial" panose="020B0604020202020204" pitchFamily="34" charset="0"/>
                <a:cs typeface="Arial" panose="020B0604020202020204" pitchFamily="34" charset="0"/>
              </a:rPr>
              <a:t>plénier du CORE : date à confirmer entre les 14 et 18 décembre 2026</a:t>
            </a:r>
          </a:p>
          <a:p>
            <a:endParaRPr lang="fr-FR" sz="23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300" dirty="0">
                <a:latin typeface="Arial" panose="020B0604020202020204" pitchFamily="34" charset="0"/>
                <a:cs typeface="Arial" panose="020B0604020202020204" pitchFamily="34" charset="0"/>
              </a:rPr>
              <a:t>délibération Conseil régional : janvier / février  2027</a:t>
            </a:r>
            <a:endParaRPr lang="fr-FR" dirty="0"/>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spTree>
    <p:extLst>
      <p:ext uri="{BB962C8B-B14F-4D97-AF65-F5344CB8AC3E}">
        <p14:creationId xmlns:p14="http://schemas.microsoft.com/office/powerpoint/2010/main" val="421515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9410" y="146710"/>
            <a:ext cx="10515600" cy="1325563"/>
          </a:xfrm>
        </p:spPr>
        <p:txBody>
          <a:bodyPr>
            <a:normAutofit/>
          </a:bodyPr>
          <a:lstStyle/>
          <a:p>
            <a:r>
              <a:rPr lang="fr-FR" sz="2400" dirty="0">
                <a:latin typeface="Arial" panose="020B0604020202020204" pitchFamily="34" charset="0"/>
                <a:cs typeface="Arial" panose="020B0604020202020204" pitchFamily="34" charset="0"/>
              </a:rPr>
              <a:t>Consultation des territoires à travers les Comités Locaux Pour l’Emploi</a:t>
            </a:r>
            <a:endParaRPr lang="fr-FR" sz="2400" b="1" dirty="0"/>
          </a:p>
        </p:txBody>
      </p:sp>
      <p:sp>
        <p:nvSpPr>
          <p:cNvPr id="3" name="Espace réservé du contenu 2"/>
          <p:cNvSpPr>
            <a:spLocks noGrp="1"/>
          </p:cNvSpPr>
          <p:nvPr>
            <p:ph idx="1"/>
          </p:nvPr>
        </p:nvSpPr>
        <p:spPr>
          <a:xfrm>
            <a:off x="838200" y="1528174"/>
            <a:ext cx="10664536" cy="5060516"/>
          </a:xfrm>
        </p:spPr>
        <p:txBody>
          <a:bodyPr>
            <a:noAutofit/>
          </a:bodyPr>
          <a:lstStyle/>
          <a:p>
            <a:pPr algn="just"/>
            <a:r>
              <a:rPr lang="fr-FR" sz="2000" dirty="0">
                <a:latin typeface="Arial" panose="020B0604020202020204" pitchFamily="34" charset="0"/>
                <a:cs typeface="Arial" panose="020B0604020202020204" pitchFamily="34" charset="0"/>
              </a:rPr>
              <a:t>La méthode de consultation pour la préparation de la rentrée 2027 s’est fondée sur les recommandations de la motion déposée par les partenaires sociaux membres du CORE. Par ailleurs, un courrier signé des 3 autorités régionales ainsi qu’un mémo </a:t>
            </a:r>
            <a:r>
              <a:rPr lang="fr-FR" sz="2000" dirty="0" err="1">
                <a:latin typeface="Arial" panose="020B0604020202020204" pitchFamily="34" charset="0"/>
                <a:cs typeface="Arial" panose="020B0604020202020204" pitchFamily="34" charset="0"/>
              </a:rPr>
              <a:t>co-rédigé</a:t>
            </a:r>
            <a:r>
              <a:rPr lang="fr-FR" sz="2000" dirty="0">
                <a:latin typeface="Arial" panose="020B0604020202020204" pitchFamily="34" charset="0"/>
                <a:cs typeface="Arial" panose="020B0604020202020204" pitchFamily="34" charset="0"/>
              </a:rPr>
              <a:t> par les partenaires, à la demande du CORE, sont également adressés aux CLPE.</a:t>
            </a:r>
          </a:p>
          <a:p>
            <a:pPr algn="just"/>
            <a:r>
              <a:rPr lang="fr-FR" sz="2000" dirty="0">
                <a:latin typeface="Arial" panose="020B0604020202020204" pitchFamily="34" charset="0"/>
                <a:cs typeface="Arial" panose="020B0604020202020204" pitchFamily="34" charset="0"/>
              </a:rPr>
              <a:t>Documentation de la Région Académique </a:t>
            </a:r>
          </a:p>
          <a:p>
            <a:pPr lvl="3" algn="just"/>
            <a:r>
              <a:rPr lang="fr-FR" sz="2000" dirty="0">
                <a:latin typeface="Arial" panose="020B0604020202020204" pitchFamily="34" charset="0"/>
                <a:cs typeface="Arial" panose="020B0604020202020204" pitchFamily="34" charset="0"/>
              </a:rPr>
              <a:t>Liste des projets des établissements par territoire qui restent à l’étude</a:t>
            </a:r>
          </a:p>
          <a:p>
            <a:pPr lvl="3"/>
            <a:r>
              <a:rPr lang="fr-FR" sz="2000" dirty="0">
                <a:latin typeface="Arial" panose="020B0604020202020204" pitchFamily="34" charset="0"/>
                <a:cs typeface="Arial" panose="020B0604020202020204" pitchFamily="34" charset="0"/>
              </a:rPr>
              <a:t>un fichier d’indicateurs concernant l'offre de formation scolaire présente dans le territoire</a:t>
            </a:r>
          </a:p>
          <a:p>
            <a:pPr lvl="3"/>
            <a:r>
              <a:rPr lang="fr-FR" sz="2000" dirty="0">
                <a:latin typeface="Arial" panose="020B0604020202020204" pitchFamily="34" charset="0"/>
                <a:cs typeface="Arial" panose="020B0604020202020204" pitchFamily="34" charset="0"/>
              </a:rPr>
              <a:t>un guide de la voie professionnelle pour une meilleure appropriation des indicateurs propres à l’Education nationale.</a:t>
            </a:r>
          </a:p>
          <a:p>
            <a:r>
              <a:rPr lang="fr-FR" sz="2000" dirty="0">
                <a:latin typeface="Arial" panose="020B0604020202020204" pitchFamily="34" charset="0"/>
                <a:cs typeface="Arial" panose="020B0604020202020204" pitchFamily="34" charset="0"/>
              </a:rPr>
              <a:t>Documentation du Conseil régional</a:t>
            </a:r>
          </a:p>
          <a:p>
            <a:pPr lvl="3"/>
            <a:r>
              <a:rPr lang="fr-FR" sz="2000" dirty="0">
                <a:latin typeface="Arial" panose="020B0604020202020204" pitchFamily="34" charset="0"/>
                <a:cs typeface="Arial" panose="020B0604020202020204" pitchFamily="34" charset="0"/>
              </a:rPr>
              <a:t>Un lien vers les fiches C2RP par Domaine Emploi Formation</a:t>
            </a:r>
          </a:p>
          <a:p>
            <a:pPr lvl="3"/>
            <a:r>
              <a:rPr lang="fr-FR" sz="2000" dirty="0">
                <a:latin typeface="Arial" panose="020B0604020202020204" pitchFamily="34" charset="0"/>
                <a:cs typeface="Arial" panose="020B0604020202020204" pitchFamily="34" charset="0"/>
              </a:rPr>
              <a:t>Un lien vers les fiches C2RP par territoire (</a:t>
            </a:r>
            <a:r>
              <a:rPr lang="fr-FR" sz="2000" dirty="0">
                <a:latin typeface="Arial" panose="020B0604020202020204" pitchFamily="34" charset="0"/>
                <a:cs typeface="Arial" panose="020B0604020202020204" pitchFamily="34" charset="0"/>
                <a:hlinkClick r:id="rId2"/>
              </a:rPr>
              <a:t>https://www.c2rp.fr/diagnostic/territoires</a:t>
            </a:r>
            <a:r>
              <a:rPr lang="fr-FR" sz="2000" dirty="0">
                <a:latin typeface="Arial" panose="020B0604020202020204" pitchFamily="34" charset="0"/>
                <a:cs typeface="Arial" panose="020B0604020202020204" pitchFamily="34" charset="0"/>
              </a:rPr>
              <a:t>)</a:t>
            </a:r>
          </a:p>
          <a:p>
            <a:pPr lvl="3"/>
            <a:r>
              <a:rPr lang="fr-FR" sz="2000" dirty="0">
                <a:latin typeface="Arial" panose="020B0604020202020204" pitchFamily="34" charset="0"/>
                <a:cs typeface="Arial" panose="020B0604020202020204" pitchFamily="34" charset="0"/>
              </a:rPr>
              <a:t>Un dossier contenant les données apprentissage issues de l’enquête SIFA, par arrondissement, au 1er janvier 2025.</a:t>
            </a:r>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spTree>
    <p:extLst>
      <p:ext uri="{BB962C8B-B14F-4D97-AF65-F5344CB8AC3E}">
        <p14:creationId xmlns:p14="http://schemas.microsoft.com/office/powerpoint/2010/main" val="1753857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608024C8-269D-4DAB-952E-8FEB1BB6D206}"/>
              </a:ext>
            </a:extLst>
          </p:cNvPr>
          <p:cNvSpPr>
            <a:spLocks noGrp="1"/>
          </p:cNvSpPr>
          <p:nvPr>
            <p:ph type="ctrTitle"/>
          </p:nvPr>
        </p:nvSpPr>
        <p:spPr>
          <a:xfrm>
            <a:off x="1608221" y="420915"/>
            <a:ext cx="10243803" cy="546630"/>
          </a:xfrm>
        </p:spPr>
        <p:txBody>
          <a:bodyPr>
            <a:normAutofit fontScale="90000"/>
          </a:bodyPr>
          <a:lstStyle/>
          <a:p>
            <a:r>
              <a:rPr lang="fr-FR" sz="3400" dirty="0"/>
              <a:t>RS 2027 : Ouvertures, fermetures et colorations par filière</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graphicFrame>
        <p:nvGraphicFramePr>
          <p:cNvPr id="3" name="Tableau 2">
            <a:extLst>
              <a:ext uri="{FF2B5EF4-FFF2-40B4-BE49-F238E27FC236}">
                <a16:creationId xmlns:a16="http://schemas.microsoft.com/office/drawing/2014/main" id="{7AD8F328-0564-4DB9-B5E7-5DA2B83E946D}"/>
              </a:ext>
            </a:extLst>
          </p:cNvPr>
          <p:cNvGraphicFramePr>
            <a:graphicFrameLocks noGrp="1"/>
          </p:cNvGraphicFramePr>
          <p:nvPr>
            <p:extLst>
              <p:ext uri="{D42A27DB-BD31-4B8C-83A1-F6EECF244321}">
                <p14:modId xmlns:p14="http://schemas.microsoft.com/office/powerpoint/2010/main" val="409935663"/>
              </p:ext>
            </p:extLst>
          </p:nvPr>
        </p:nvGraphicFramePr>
        <p:xfrm>
          <a:off x="1304365" y="1334720"/>
          <a:ext cx="8702879" cy="4844498"/>
        </p:xfrm>
        <a:graphic>
          <a:graphicData uri="http://schemas.openxmlformats.org/drawingml/2006/table">
            <a:tbl>
              <a:tblPr/>
              <a:tblGrid>
                <a:gridCol w="3613557">
                  <a:extLst>
                    <a:ext uri="{9D8B030D-6E8A-4147-A177-3AD203B41FA5}">
                      <a16:colId xmlns:a16="http://schemas.microsoft.com/office/drawing/2014/main" val="758808453"/>
                    </a:ext>
                  </a:extLst>
                </a:gridCol>
                <a:gridCol w="2606726">
                  <a:extLst>
                    <a:ext uri="{9D8B030D-6E8A-4147-A177-3AD203B41FA5}">
                      <a16:colId xmlns:a16="http://schemas.microsoft.com/office/drawing/2014/main" val="1708862709"/>
                    </a:ext>
                  </a:extLst>
                </a:gridCol>
                <a:gridCol w="2482596">
                  <a:extLst>
                    <a:ext uri="{9D8B030D-6E8A-4147-A177-3AD203B41FA5}">
                      <a16:colId xmlns:a16="http://schemas.microsoft.com/office/drawing/2014/main" val="2880565258"/>
                    </a:ext>
                  </a:extLst>
                </a:gridCol>
              </a:tblGrid>
              <a:tr h="206816">
                <a:tc>
                  <a:txBody>
                    <a:bodyPr/>
                    <a:lstStyle/>
                    <a:p>
                      <a:pPr algn="l" fontAlgn="b"/>
                      <a:r>
                        <a:rPr lang="fr-FR" sz="1100" b="1" i="0" u="none" strike="noStrike">
                          <a:solidFill>
                            <a:srgbClr val="000000"/>
                          </a:solidFill>
                          <a:effectLst/>
                          <a:latin typeface="Arial" panose="020B0604020202020204" pitchFamily="34" charset="0"/>
                        </a:rPr>
                        <a:t>Augmentations / Ouvertures / Diversifications</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A9D08E"/>
                    </a:solidFill>
                  </a:tcPr>
                </a:tc>
                <a:tc>
                  <a:txBody>
                    <a:bodyPr/>
                    <a:lstStyle/>
                    <a:p>
                      <a:pPr algn="l" fontAlgn="b"/>
                      <a:r>
                        <a:rPr lang="fr-FR" sz="1100" b="0" i="0" u="none" strike="noStrike">
                          <a:solidFill>
                            <a:srgbClr val="000000"/>
                          </a:solidFill>
                          <a:effectLst/>
                          <a:latin typeface="Arial" panose="020B0604020202020204" pitchFamily="34" charset="0"/>
                        </a:rPr>
                        <a:t>Nbre de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FR" sz="1100" b="0" i="0" u="none" strike="noStrike">
                          <a:solidFill>
                            <a:srgbClr val="000000"/>
                          </a:solidFill>
                          <a:effectLst/>
                          <a:latin typeface="Arial" panose="020B0604020202020204" pitchFamily="34" charset="0"/>
                        </a:rPr>
                        <a:t>%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533262676"/>
                  </a:ext>
                </a:extLst>
              </a:tr>
              <a:tr h="196788">
                <a:tc>
                  <a:txBody>
                    <a:bodyPr/>
                    <a:lstStyle/>
                    <a:p>
                      <a:pPr algn="l" fontAlgn="b"/>
                      <a:r>
                        <a:rPr lang="fr-FR" sz="1100" b="0" i="0" u="none" strike="noStrike">
                          <a:solidFill>
                            <a:srgbClr val="000000"/>
                          </a:solidFill>
                          <a:effectLst/>
                          <a:latin typeface="Arial" panose="020B0604020202020204" pitchFamily="34" charset="0"/>
                        </a:rPr>
                        <a:t>BTP, gros œuvre, second œuvre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17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15,6%</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1146001148"/>
                  </a:ext>
                </a:extLst>
              </a:tr>
              <a:tr h="196788">
                <a:tc>
                  <a:txBody>
                    <a:bodyPr/>
                    <a:lstStyle/>
                    <a:p>
                      <a:pPr algn="l" fontAlgn="b"/>
                      <a:r>
                        <a:rPr lang="fr-FR" sz="1100" b="0" i="0" u="none" strike="noStrike">
                          <a:solidFill>
                            <a:srgbClr val="000000"/>
                          </a:solidFill>
                          <a:effectLst/>
                          <a:latin typeface="Arial" panose="020B0604020202020204" pitchFamily="34" charset="0"/>
                        </a:rPr>
                        <a:t>Hôtellerie, restauration, tourisme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6,4%</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1920164384"/>
                  </a:ext>
                </a:extLst>
              </a:tr>
              <a:tr h="196788">
                <a:tc>
                  <a:txBody>
                    <a:bodyPr/>
                    <a:lstStyle/>
                    <a:p>
                      <a:pPr algn="l" fontAlgn="b"/>
                      <a:r>
                        <a:rPr lang="fr-FR" sz="1100" b="0" i="0" u="none" strike="noStrike">
                          <a:solidFill>
                            <a:srgbClr val="000000"/>
                          </a:solidFill>
                          <a:effectLst/>
                          <a:latin typeface="Arial" panose="020B0604020202020204" pitchFamily="34" charset="0"/>
                        </a:rPr>
                        <a:t>Industrie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29</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26,6%</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281825339"/>
                  </a:ext>
                </a:extLst>
              </a:tr>
              <a:tr h="196788">
                <a:tc>
                  <a:txBody>
                    <a:bodyPr/>
                    <a:lstStyle/>
                    <a:p>
                      <a:pPr algn="l" fontAlgn="b"/>
                      <a:r>
                        <a:rPr lang="fr-FR" sz="1100" b="0" i="0" u="none" strike="noStrike">
                          <a:solidFill>
                            <a:srgbClr val="000000"/>
                          </a:solidFill>
                          <a:effectLst/>
                          <a:latin typeface="Arial" panose="020B0604020202020204" pitchFamily="34" charset="0"/>
                        </a:rPr>
                        <a:t>SBSSA</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22</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20,2%</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613511748"/>
                  </a:ext>
                </a:extLst>
              </a:tr>
              <a:tr h="196788">
                <a:tc>
                  <a:txBody>
                    <a:bodyPr/>
                    <a:lstStyle/>
                    <a:p>
                      <a:pPr algn="l" fontAlgn="b"/>
                      <a:r>
                        <a:rPr lang="fr-FR" sz="1100" b="0" i="0" u="none" strike="noStrike">
                          <a:solidFill>
                            <a:srgbClr val="000000"/>
                          </a:solidFill>
                          <a:effectLst/>
                          <a:latin typeface="Arial" panose="020B0604020202020204" pitchFamily="34" charset="0"/>
                        </a:rPr>
                        <a:t>Tertiaire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23</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21,1%</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013987534"/>
                  </a:ext>
                </a:extLst>
              </a:tr>
              <a:tr h="196788">
                <a:tc>
                  <a:txBody>
                    <a:bodyPr/>
                    <a:lstStyle/>
                    <a:p>
                      <a:pPr algn="l" fontAlgn="b"/>
                      <a:r>
                        <a:rPr lang="fr-FR" sz="1100" b="0" i="0" u="none" strike="noStrike">
                          <a:solidFill>
                            <a:srgbClr val="000000"/>
                          </a:solidFill>
                          <a:effectLst/>
                          <a:latin typeface="Arial" panose="020B0604020202020204" pitchFamily="34" charset="0"/>
                        </a:rPr>
                        <a:t>Transitions numérique et énergétique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11</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10,1%</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4238378935"/>
                  </a:ext>
                </a:extLst>
              </a:tr>
              <a:tr h="196788">
                <a:tc>
                  <a:txBody>
                    <a:bodyPr/>
                    <a:lstStyle/>
                    <a:p>
                      <a:pPr algn="l" fontAlgn="b"/>
                      <a:r>
                        <a:rPr lang="fr-FR" sz="1100" b="0" i="0" u="none" strike="noStrike">
                          <a:solidFill>
                            <a:srgbClr val="000000"/>
                          </a:solidFill>
                          <a:effectLst/>
                          <a:latin typeface="Arial" panose="020B0604020202020204" pitchFamily="34" charset="0"/>
                        </a:rPr>
                        <a:t>Total général</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a:solidFill>
                            <a:srgbClr val="000000"/>
                          </a:solidFill>
                          <a:effectLst/>
                          <a:latin typeface="Arial" panose="020B0604020202020204" pitchFamily="34" charset="0"/>
                        </a:rPr>
                        <a:t>109</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a:solidFill>
                            <a:srgbClr val="000000"/>
                          </a:solidFill>
                          <a:effectLst/>
                          <a:latin typeface="Arial" panose="020B0604020202020204" pitchFamily="34" charset="0"/>
                        </a:rPr>
                        <a:t>100%</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extLst>
                  <a:ext uri="{0D108BD9-81ED-4DB2-BD59-A6C34878D82A}">
                    <a16:rowId xmlns:a16="http://schemas.microsoft.com/office/drawing/2014/main" val="3709189563"/>
                  </a:ext>
                </a:extLst>
              </a:tr>
              <a:tr h="537721">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633728829"/>
                  </a:ext>
                </a:extLst>
              </a:tr>
              <a:tr h="206816">
                <a:tc>
                  <a:txBody>
                    <a:bodyPr/>
                    <a:lstStyle/>
                    <a:p>
                      <a:pPr algn="l" fontAlgn="b"/>
                      <a:r>
                        <a:rPr lang="fr-FR" sz="1100" b="1" i="0" u="none" strike="noStrike">
                          <a:solidFill>
                            <a:srgbClr val="000000"/>
                          </a:solidFill>
                          <a:effectLst/>
                          <a:latin typeface="Arial" panose="020B0604020202020204" pitchFamily="34" charset="0"/>
                        </a:rPr>
                        <a:t>Réductions / Fermetures</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l" fontAlgn="b"/>
                      <a:r>
                        <a:rPr lang="fr-FR" sz="1100" b="0" i="0" u="none" strike="noStrike">
                          <a:solidFill>
                            <a:srgbClr val="000000"/>
                          </a:solidFill>
                          <a:effectLst/>
                          <a:latin typeface="Arial" panose="020B0604020202020204" pitchFamily="34" charset="0"/>
                        </a:rPr>
                        <a:t>Nbre de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FR" sz="1100" b="0" i="0" u="none" strike="noStrike">
                          <a:solidFill>
                            <a:srgbClr val="000000"/>
                          </a:solidFill>
                          <a:effectLst/>
                          <a:latin typeface="Arial" panose="020B0604020202020204" pitchFamily="34" charset="0"/>
                        </a:rPr>
                        <a:t>%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774258839"/>
                  </a:ext>
                </a:extLst>
              </a:tr>
              <a:tr h="196788">
                <a:tc>
                  <a:txBody>
                    <a:bodyPr/>
                    <a:lstStyle/>
                    <a:p>
                      <a:pPr algn="l" fontAlgn="b"/>
                      <a:r>
                        <a:rPr lang="fr-FR" sz="1100" b="0" i="0" u="none" strike="noStrike">
                          <a:solidFill>
                            <a:srgbClr val="000000"/>
                          </a:solidFill>
                          <a:effectLst/>
                          <a:latin typeface="Arial" panose="020B0604020202020204" pitchFamily="34" charset="0"/>
                        </a:rPr>
                        <a:t>Industrie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3</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21,5%</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2493591097"/>
                  </a:ext>
                </a:extLst>
              </a:tr>
              <a:tr h="196788">
                <a:tc>
                  <a:txBody>
                    <a:bodyPr/>
                    <a:lstStyle/>
                    <a:p>
                      <a:pPr algn="l" fontAlgn="b"/>
                      <a:r>
                        <a:rPr lang="fr-FR" sz="1100" b="0" i="0" u="none" strike="noStrike">
                          <a:solidFill>
                            <a:srgbClr val="000000"/>
                          </a:solidFill>
                          <a:effectLst/>
                          <a:latin typeface="Arial" panose="020B0604020202020204" pitchFamily="34" charset="0"/>
                        </a:rPr>
                        <a:t>SBSSA</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3</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21,5%</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663783189"/>
                  </a:ext>
                </a:extLst>
              </a:tr>
              <a:tr h="196788">
                <a:tc>
                  <a:txBody>
                    <a:bodyPr/>
                    <a:lstStyle/>
                    <a:p>
                      <a:pPr algn="l" fontAlgn="b"/>
                      <a:r>
                        <a:rPr lang="fr-FR" sz="1100" b="0" i="0" u="none" strike="noStrike">
                          <a:solidFill>
                            <a:srgbClr val="000000"/>
                          </a:solidFill>
                          <a:effectLst/>
                          <a:latin typeface="Arial" panose="020B0604020202020204" pitchFamily="34" charset="0"/>
                        </a:rPr>
                        <a:t>Tertiaire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50,0%</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808464044"/>
                  </a:ext>
                </a:extLst>
              </a:tr>
              <a:tr h="196788">
                <a:tc>
                  <a:txBody>
                    <a:bodyPr/>
                    <a:lstStyle/>
                    <a:p>
                      <a:pPr algn="l" fontAlgn="b"/>
                      <a:r>
                        <a:rPr lang="fr-FR" sz="1100" b="0" i="0" u="none" strike="noStrike">
                          <a:solidFill>
                            <a:srgbClr val="000000"/>
                          </a:solidFill>
                          <a:effectLst/>
                          <a:latin typeface="Arial" panose="020B0604020202020204" pitchFamily="34" charset="0"/>
                        </a:rPr>
                        <a:t>Transitions numérique et énergétique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1</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7,1%</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525519447"/>
                  </a:ext>
                </a:extLst>
              </a:tr>
              <a:tr h="196788">
                <a:tc>
                  <a:txBody>
                    <a:bodyPr/>
                    <a:lstStyle/>
                    <a:p>
                      <a:pPr algn="l" fontAlgn="b"/>
                      <a:r>
                        <a:rPr lang="fr-FR" sz="1100" b="0" i="0" u="none" strike="noStrike">
                          <a:solidFill>
                            <a:srgbClr val="000000"/>
                          </a:solidFill>
                          <a:effectLst/>
                          <a:latin typeface="Arial" panose="020B0604020202020204" pitchFamily="34" charset="0"/>
                        </a:rPr>
                        <a:t>Total général</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a:solidFill>
                            <a:srgbClr val="000000"/>
                          </a:solidFill>
                          <a:effectLst/>
                          <a:latin typeface="Arial" panose="020B0604020202020204" pitchFamily="34" charset="0"/>
                        </a:rPr>
                        <a:t>14</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a:solidFill>
                            <a:srgbClr val="000000"/>
                          </a:solidFill>
                          <a:effectLst/>
                          <a:latin typeface="Arial" panose="020B0604020202020204" pitchFamily="34" charset="0"/>
                        </a:rPr>
                        <a:t>100%</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extLst>
                  <a:ext uri="{0D108BD9-81ED-4DB2-BD59-A6C34878D82A}">
                    <a16:rowId xmlns:a16="http://schemas.microsoft.com/office/drawing/2014/main" val="2077251835"/>
                  </a:ext>
                </a:extLst>
              </a:tr>
              <a:tr h="537721">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fr-FR" sz="1100" b="0" i="0" u="none" strike="noStrike">
                        <a:solidFill>
                          <a:srgbClr val="000000"/>
                        </a:solidFill>
                        <a:effectLst/>
                        <a:latin typeface="Arial" panose="020B0604020202020204" pitchFamily="34" charset="0"/>
                      </a:endParaRPr>
                    </a:p>
                  </a:txBody>
                  <a:tcPr marL="9298" marR="9298" marT="9298"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189082806"/>
                  </a:ext>
                </a:extLst>
              </a:tr>
              <a:tr h="206816">
                <a:tc>
                  <a:txBody>
                    <a:bodyPr/>
                    <a:lstStyle/>
                    <a:p>
                      <a:pPr algn="l" fontAlgn="b"/>
                      <a:r>
                        <a:rPr lang="fr-FR" sz="1100" b="1" i="0" u="none" strike="noStrike">
                          <a:solidFill>
                            <a:srgbClr val="000000"/>
                          </a:solidFill>
                          <a:effectLst/>
                          <a:latin typeface="Arial" panose="020B0604020202020204" pitchFamily="34" charset="0"/>
                        </a:rPr>
                        <a:t>Colorations</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B9BD5"/>
                    </a:solidFill>
                  </a:tcPr>
                </a:tc>
                <a:tc>
                  <a:txBody>
                    <a:bodyPr/>
                    <a:lstStyle/>
                    <a:p>
                      <a:pPr algn="l" fontAlgn="b"/>
                      <a:r>
                        <a:rPr lang="fr-FR" sz="1100" b="0" i="0" u="none" strike="noStrike">
                          <a:solidFill>
                            <a:srgbClr val="000000"/>
                          </a:solidFill>
                          <a:effectLst/>
                          <a:latin typeface="Arial" panose="020B0604020202020204" pitchFamily="34" charset="0"/>
                        </a:rPr>
                        <a:t>Nbre de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l" fontAlgn="b"/>
                      <a:r>
                        <a:rPr lang="fr-FR" sz="1100" b="0" i="0" u="none" strike="noStrike">
                          <a:solidFill>
                            <a:srgbClr val="000000"/>
                          </a:solidFill>
                          <a:effectLst/>
                          <a:latin typeface="Arial" panose="020B0604020202020204" pitchFamily="34" charset="0"/>
                        </a:rPr>
                        <a:t>% Propositions Mesures 2027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527669061"/>
                  </a:ext>
                </a:extLst>
              </a:tr>
              <a:tr h="196788">
                <a:tc>
                  <a:txBody>
                    <a:bodyPr/>
                    <a:lstStyle/>
                    <a:p>
                      <a:pPr algn="l" fontAlgn="b"/>
                      <a:r>
                        <a:rPr lang="fr-FR" sz="1100" b="0" i="0" u="none" strike="noStrike">
                          <a:solidFill>
                            <a:srgbClr val="000000"/>
                          </a:solidFill>
                          <a:effectLst/>
                          <a:latin typeface="Arial" panose="020B0604020202020204" pitchFamily="34" charset="0"/>
                        </a:rPr>
                        <a:t>BTP, gros œuvre, second œuvre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3</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42,9%</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281119150"/>
                  </a:ext>
                </a:extLst>
              </a:tr>
              <a:tr h="196788">
                <a:tc>
                  <a:txBody>
                    <a:bodyPr/>
                    <a:lstStyle/>
                    <a:p>
                      <a:pPr algn="l" fontAlgn="b"/>
                      <a:r>
                        <a:rPr lang="fr-FR" sz="1100" b="0" i="0" u="none" strike="noStrike">
                          <a:solidFill>
                            <a:srgbClr val="000000"/>
                          </a:solidFill>
                          <a:effectLst/>
                          <a:latin typeface="Arial" panose="020B0604020202020204" pitchFamily="34" charset="0"/>
                        </a:rPr>
                        <a:t>Industrie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28,6%</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1997104896"/>
                  </a:ext>
                </a:extLst>
              </a:tr>
              <a:tr h="196788">
                <a:tc>
                  <a:txBody>
                    <a:bodyPr/>
                    <a:lstStyle/>
                    <a:p>
                      <a:pPr algn="l" fontAlgn="b"/>
                      <a:r>
                        <a:rPr lang="fr-FR" sz="1100" b="0" i="0" u="none" strike="noStrike">
                          <a:solidFill>
                            <a:srgbClr val="000000"/>
                          </a:solidFill>
                          <a:effectLst/>
                          <a:latin typeface="Arial" panose="020B0604020202020204" pitchFamily="34" charset="0"/>
                        </a:rPr>
                        <a:t>Tertiaire</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tc>
                  <a:txBody>
                    <a:bodyPr/>
                    <a:lstStyle/>
                    <a:p>
                      <a:pPr algn="r" fontAlgn="b"/>
                      <a:r>
                        <a:rPr lang="fr-FR" sz="1100" b="0" i="0" u="none" strike="noStrike">
                          <a:solidFill>
                            <a:srgbClr val="000000"/>
                          </a:solidFill>
                          <a:effectLst/>
                          <a:latin typeface="Arial" panose="020B0604020202020204" pitchFamily="34" charset="0"/>
                        </a:rPr>
                        <a:t>28,6%</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DEBF7"/>
                    </a:solidFill>
                  </a:tcPr>
                </a:tc>
                <a:extLst>
                  <a:ext uri="{0D108BD9-81ED-4DB2-BD59-A6C34878D82A}">
                    <a16:rowId xmlns:a16="http://schemas.microsoft.com/office/drawing/2014/main" val="3989053521"/>
                  </a:ext>
                </a:extLst>
              </a:tr>
              <a:tr h="196788">
                <a:tc>
                  <a:txBody>
                    <a:bodyPr/>
                    <a:lstStyle/>
                    <a:p>
                      <a:pPr algn="l" fontAlgn="b"/>
                      <a:r>
                        <a:rPr lang="fr-FR" sz="1100" b="0" i="0" u="none" strike="noStrike">
                          <a:solidFill>
                            <a:srgbClr val="000000"/>
                          </a:solidFill>
                          <a:effectLst/>
                          <a:latin typeface="Arial" panose="020B0604020202020204" pitchFamily="34" charset="0"/>
                        </a:rPr>
                        <a:t>Total général</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a:solidFill>
                            <a:srgbClr val="000000"/>
                          </a:solidFill>
                          <a:effectLst/>
                          <a:latin typeface="Arial" panose="020B0604020202020204" pitchFamily="34" charset="0"/>
                        </a:rPr>
                        <a:t>7</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tc>
                  <a:txBody>
                    <a:bodyPr/>
                    <a:lstStyle/>
                    <a:p>
                      <a:pPr algn="r" fontAlgn="b"/>
                      <a:r>
                        <a:rPr lang="fr-FR" sz="1100" b="0" i="0" u="none" strike="noStrike" dirty="0">
                          <a:solidFill>
                            <a:srgbClr val="000000"/>
                          </a:solidFill>
                          <a:effectLst/>
                          <a:latin typeface="Arial" panose="020B0604020202020204" pitchFamily="34" charset="0"/>
                        </a:rPr>
                        <a:t>100%</a:t>
                      </a:r>
                    </a:p>
                  </a:txBody>
                  <a:tcPr marL="9298" marR="9298" marT="929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9BC2E6"/>
                    </a:solidFill>
                  </a:tcPr>
                </a:tc>
                <a:extLst>
                  <a:ext uri="{0D108BD9-81ED-4DB2-BD59-A6C34878D82A}">
                    <a16:rowId xmlns:a16="http://schemas.microsoft.com/office/drawing/2014/main" val="2729948960"/>
                  </a:ext>
                </a:extLst>
              </a:tr>
            </a:tbl>
          </a:graphicData>
        </a:graphic>
      </p:graphicFrame>
    </p:spTree>
    <p:extLst>
      <p:ext uri="{BB962C8B-B14F-4D97-AF65-F5344CB8AC3E}">
        <p14:creationId xmlns:p14="http://schemas.microsoft.com/office/powerpoint/2010/main" val="3787047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608024C8-269D-4DAB-952E-8FEB1BB6D206}"/>
              </a:ext>
            </a:extLst>
          </p:cNvPr>
          <p:cNvSpPr>
            <a:spLocks noGrp="1"/>
          </p:cNvSpPr>
          <p:nvPr>
            <p:ph type="ctrTitle"/>
          </p:nvPr>
        </p:nvSpPr>
        <p:spPr>
          <a:xfrm>
            <a:off x="1704108" y="420744"/>
            <a:ext cx="9900703" cy="546630"/>
          </a:xfrm>
        </p:spPr>
        <p:txBody>
          <a:bodyPr>
            <a:normAutofit fontScale="90000"/>
          </a:bodyPr>
          <a:lstStyle/>
          <a:p>
            <a:r>
              <a:rPr lang="fr-FR" sz="3400" dirty="0"/>
              <a:t>Rentrée scolaire 2027: Ouvertures et fermetures par filière</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graphicFrame>
        <p:nvGraphicFramePr>
          <p:cNvPr id="14" name="Graphique 13">
            <a:extLst>
              <a:ext uri="{FF2B5EF4-FFF2-40B4-BE49-F238E27FC236}">
                <a16:creationId xmlns:a16="http://schemas.microsoft.com/office/drawing/2014/main" id="{D448D375-A060-4E16-B685-C5616011C80B}"/>
              </a:ext>
            </a:extLst>
          </p:cNvPr>
          <p:cNvGraphicFramePr>
            <a:graphicFrameLocks/>
          </p:cNvGraphicFramePr>
          <p:nvPr>
            <p:extLst>
              <p:ext uri="{D42A27DB-BD31-4B8C-83A1-F6EECF244321}">
                <p14:modId xmlns:p14="http://schemas.microsoft.com/office/powerpoint/2010/main" val="1244247176"/>
              </p:ext>
            </p:extLst>
          </p:nvPr>
        </p:nvGraphicFramePr>
        <p:xfrm>
          <a:off x="339976" y="1334549"/>
          <a:ext cx="5904000" cy="45053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Graphique 16">
            <a:extLst>
              <a:ext uri="{FF2B5EF4-FFF2-40B4-BE49-F238E27FC236}">
                <a16:creationId xmlns:a16="http://schemas.microsoft.com/office/drawing/2014/main" id="{C6F52078-49A5-418C-A38E-11F36180D828}"/>
              </a:ext>
            </a:extLst>
          </p:cNvPr>
          <p:cNvGraphicFramePr>
            <a:graphicFrameLocks/>
          </p:cNvGraphicFramePr>
          <p:nvPr>
            <p:extLst>
              <p:ext uri="{D42A27DB-BD31-4B8C-83A1-F6EECF244321}">
                <p14:modId xmlns:p14="http://schemas.microsoft.com/office/powerpoint/2010/main" val="2905843421"/>
              </p:ext>
            </p:extLst>
          </p:nvPr>
        </p:nvGraphicFramePr>
        <p:xfrm>
          <a:off x="6735142" y="1334548"/>
          <a:ext cx="5295901" cy="45053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33672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860698" y="283968"/>
            <a:ext cx="786696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dirty="0"/>
              <a:t>RA HDF : 130 projets pour RS 2027</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pic>
        <p:nvPicPr>
          <p:cNvPr id="8" name="Image 7"/>
          <p:cNvPicPr>
            <a:picLocks noChangeAspect="1"/>
          </p:cNvPicPr>
          <p:nvPr/>
        </p:nvPicPr>
        <p:blipFill>
          <a:blip r:embed="rId3"/>
          <a:stretch>
            <a:fillRect/>
          </a:stretch>
        </p:blipFill>
        <p:spPr>
          <a:xfrm>
            <a:off x="10741614" y="157282"/>
            <a:ext cx="1110410" cy="1110410"/>
          </a:xfrm>
          <a:prstGeom prst="rect">
            <a:avLst/>
          </a:prstGeom>
        </p:spPr>
      </p:pic>
      <p:graphicFrame>
        <p:nvGraphicFramePr>
          <p:cNvPr id="26" name="Tableau 25">
            <a:extLst>
              <a:ext uri="{FF2B5EF4-FFF2-40B4-BE49-F238E27FC236}">
                <a16:creationId xmlns:a16="http://schemas.microsoft.com/office/drawing/2014/main" id="{EC65BEC0-8344-495B-AC23-59B0B28DD4A7}"/>
              </a:ext>
            </a:extLst>
          </p:cNvPr>
          <p:cNvGraphicFramePr>
            <a:graphicFrameLocks noGrp="1"/>
          </p:cNvGraphicFramePr>
          <p:nvPr>
            <p:extLst>
              <p:ext uri="{D42A27DB-BD31-4B8C-83A1-F6EECF244321}">
                <p14:modId xmlns:p14="http://schemas.microsoft.com/office/powerpoint/2010/main" val="3367120153"/>
              </p:ext>
            </p:extLst>
          </p:nvPr>
        </p:nvGraphicFramePr>
        <p:xfrm>
          <a:off x="481263" y="1491917"/>
          <a:ext cx="11165302" cy="4293318"/>
        </p:xfrm>
        <a:graphic>
          <a:graphicData uri="http://schemas.openxmlformats.org/drawingml/2006/table">
            <a:tbl>
              <a:tblPr/>
              <a:tblGrid>
                <a:gridCol w="1386780">
                  <a:extLst>
                    <a:ext uri="{9D8B030D-6E8A-4147-A177-3AD203B41FA5}">
                      <a16:colId xmlns:a16="http://schemas.microsoft.com/office/drawing/2014/main" val="2432741586"/>
                    </a:ext>
                  </a:extLst>
                </a:gridCol>
                <a:gridCol w="1414774">
                  <a:extLst>
                    <a:ext uri="{9D8B030D-6E8A-4147-A177-3AD203B41FA5}">
                      <a16:colId xmlns:a16="http://schemas.microsoft.com/office/drawing/2014/main" val="2370663393"/>
                    </a:ext>
                  </a:extLst>
                </a:gridCol>
                <a:gridCol w="1104687">
                  <a:extLst>
                    <a:ext uri="{9D8B030D-6E8A-4147-A177-3AD203B41FA5}">
                      <a16:colId xmlns:a16="http://schemas.microsoft.com/office/drawing/2014/main" val="1989586743"/>
                    </a:ext>
                  </a:extLst>
                </a:gridCol>
                <a:gridCol w="1033625">
                  <a:extLst>
                    <a:ext uri="{9D8B030D-6E8A-4147-A177-3AD203B41FA5}">
                      <a16:colId xmlns:a16="http://schemas.microsoft.com/office/drawing/2014/main" val="855680547"/>
                    </a:ext>
                  </a:extLst>
                </a:gridCol>
                <a:gridCol w="1414774">
                  <a:extLst>
                    <a:ext uri="{9D8B030D-6E8A-4147-A177-3AD203B41FA5}">
                      <a16:colId xmlns:a16="http://schemas.microsoft.com/office/drawing/2014/main" val="2910167267"/>
                    </a:ext>
                  </a:extLst>
                </a:gridCol>
                <a:gridCol w="1414774">
                  <a:extLst>
                    <a:ext uri="{9D8B030D-6E8A-4147-A177-3AD203B41FA5}">
                      <a16:colId xmlns:a16="http://schemas.microsoft.com/office/drawing/2014/main" val="4174036842"/>
                    </a:ext>
                  </a:extLst>
                </a:gridCol>
                <a:gridCol w="1414774">
                  <a:extLst>
                    <a:ext uri="{9D8B030D-6E8A-4147-A177-3AD203B41FA5}">
                      <a16:colId xmlns:a16="http://schemas.microsoft.com/office/drawing/2014/main" val="3166046252"/>
                    </a:ext>
                  </a:extLst>
                </a:gridCol>
                <a:gridCol w="964716">
                  <a:extLst>
                    <a:ext uri="{9D8B030D-6E8A-4147-A177-3AD203B41FA5}">
                      <a16:colId xmlns:a16="http://schemas.microsoft.com/office/drawing/2014/main" val="1704864240"/>
                    </a:ext>
                  </a:extLst>
                </a:gridCol>
                <a:gridCol w="1016398">
                  <a:extLst>
                    <a:ext uri="{9D8B030D-6E8A-4147-A177-3AD203B41FA5}">
                      <a16:colId xmlns:a16="http://schemas.microsoft.com/office/drawing/2014/main" val="1343808167"/>
                    </a:ext>
                  </a:extLst>
                </a:gridCol>
              </a:tblGrid>
              <a:tr h="168299">
                <a:tc gridSpan="2">
                  <a:txBody>
                    <a:bodyPr/>
                    <a:lstStyle/>
                    <a:p>
                      <a:pPr algn="l" fontAlgn="b"/>
                      <a:r>
                        <a:rPr lang="fr-FR" sz="900" b="1" i="0" u="none" strike="noStrike">
                          <a:solidFill>
                            <a:srgbClr val="000000"/>
                          </a:solidFill>
                          <a:effectLst/>
                          <a:latin typeface="Arial" panose="020B0604020202020204" pitchFamily="34" charset="0"/>
                        </a:rPr>
                        <a:t>Répartitiion des mesures par bassin</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hMerge="1">
                  <a:txBody>
                    <a:bodyPr/>
                    <a:lstStyle/>
                    <a:p>
                      <a:endParaRPr lang="fr-FR"/>
                    </a:p>
                  </a:txBody>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ctr" fontAlgn="b"/>
                      <a:r>
                        <a:rPr lang="fr-FR" sz="600" b="0" i="0" u="none" strike="noStrike">
                          <a:solidFill>
                            <a:srgbClr val="000000"/>
                          </a:solidFill>
                          <a:effectLst/>
                          <a:latin typeface="Arial" panose="020B0604020202020204" pitchFamily="34" charset="0"/>
                        </a:rPr>
                        <a:t> </a:t>
                      </a:r>
                    </a:p>
                  </a:txBody>
                  <a:tcPr marL="6090" marR="6090" marT="6090" marB="0" anchor="b">
                    <a:lnL>
                      <a:noFill/>
                    </a:lnL>
                    <a:lnR>
                      <a:noFill/>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848155674"/>
                  </a:ext>
                </a:extLst>
              </a:tr>
              <a:tr h="441784">
                <a:tc>
                  <a:txBody>
                    <a:bodyPr/>
                    <a:lstStyle/>
                    <a:p>
                      <a:pPr algn="l" fontAlgn="ctr"/>
                      <a:r>
                        <a:rPr lang="fr-FR" sz="800" b="1" i="0" u="none" strike="noStrike">
                          <a:solidFill>
                            <a:srgbClr val="000000"/>
                          </a:solidFill>
                          <a:effectLst/>
                          <a:latin typeface="Arial" panose="020B0604020202020204" pitchFamily="34" charset="0"/>
                        </a:rPr>
                        <a:t>Bassin</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E1F2"/>
                    </a:solidFill>
                  </a:tcPr>
                </a:tc>
                <a:tc>
                  <a:txBody>
                    <a:bodyPr/>
                    <a:lstStyle/>
                    <a:p>
                      <a:pPr algn="ctr" fontAlgn="ctr"/>
                      <a:r>
                        <a:rPr lang="fr-FR" sz="800" b="1" i="0" u="none" strike="noStrike">
                          <a:solidFill>
                            <a:srgbClr val="000000"/>
                          </a:solidFill>
                          <a:effectLst/>
                          <a:latin typeface="Arial" panose="020B0604020202020204" pitchFamily="34" charset="0"/>
                        </a:rPr>
                        <a:t>Fermeture liée à une transformation/un transfert</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ctr"/>
                      <a:r>
                        <a:rPr lang="fr-FR" sz="800" b="1" i="0" u="none" strike="noStrike">
                          <a:solidFill>
                            <a:srgbClr val="000000"/>
                          </a:solidFill>
                          <a:effectLst/>
                          <a:latin typeface="Arial" panose="020B0604020202020204" pitchFamily="34" charset="0"/>
                        </a:rPr>
                        <a:t>Réduction liée à une transformation</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ctr"/>
                      <a:r>
                        <a:rPr lang="fr-FR" sz="800" b="1" i="0" u="none" strike="noStrike">
                          <a:solidFill>
                            <a:srgbClr val="000000"/>
                          </a:solidFill>
                          <a:effectLst/>
                          <a:latin typeface="Arial" panose="020B0604020202020204" pitchFamily="34" charset="0"/>
                        </a:rPr>
                        <a:t>Augmentation de capacité</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ctr"/>
                      <a:r>
                        <a:rPr lang="fr-FR" sz="800" b="1" i="0" u="none" strike="noStrike">
                          <a:solidFill>
                            <a:srgbClr val="000000"/>
                          </a:solidFill>
                          <a:effectLst/>
                          <a:latin typeface="Arial" panose="020B0604020202020204" pitchFamily="34" charset="0"/>
                        </a:rPr>
                        <a:t>Augmentation de capacité liée à une transformation/un transfert</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ctr"/>
                      <a:r>
                        <a:rPr lang="fr-FR" sz="800" b="1" i="0" u="none" strike="noStrike">
                          <a:solidFill>
                            <a:srgbClr val="000000"/>
                          </a:solidFill>
                          <a:effectLst/>
                          <a:latin typeface="Arial" panose="020B0604020202020204" pitchFamily="34" charset="0"/>
                        </a:rPr>
                        <a:t>Ouverture/Diversification</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ctr"/>
                      <a:r>
                        <a:rPr lang="fr-FR" sz="800" b="1" i="0" u="none" strike="noStrike">
                          <a:solidFill>
                            <a:srgbClr val="000000"/>
                          </a:solidFill>
                          <a:effectLst/>
                          <a:latin typeface="Arial" panose="020B0604020202020204" pitchFamily="34" charset="0"/>
                        </a:rPr>
                        <a:t>Ouverture/Diversification liée à une transformation</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ctr"/>
                      <a:r>
                        <a:rPr lang="fr-FR" sz="800" b="1" i="0" u="none" strike="noStrike">
                          <a:solidFill>
                            <a:srgbClr val="000000"/>
                          </a:solidFill>
                          <a:effectLst/>
                          <a:latin typeface="Arial" panose="020B0604020202020204" pitchFamily="34" charset="0"/>
                        </a:rPr>
                        <a:t>Coloration</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ctr"/>
                      <a:r>
                        <a:rPr lang="fr-FR" sz="800" b="1" i="0" u="none" strike="noStrike">
                          <a:solidFill>
                            <a:srgbClr val="000000"/>
                          </a:solidFill>
                          <a:effectLst/>
                          <a:latin typeface="Arial" panose="020B0604020202020204" pitchFamily="34" charset="0"/>
                        </a:rPr>
                        <a:t>Total Mesures</a:t>
                      </a:r>
                    </a:p>
                  </a:txBody>
                  <a:tcPr marL="6090" marR="6090" marT="609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E1F2"/>
                    </a:solidFill>
                  </a:tcPr>
                </a:tc>
                <a:extLst>
                  <a:ext uri="{0D108BD9-81ED-4DB2-BD59-A6C34878D82A}">
                    <a16:rowId xmlns:a16="http://schemas.microsoft.com/office/drawing/2014/main" val="232580585"/>
                  </a:ext>
                </a:extLst>
              </a:tr>
              <a:tr h="147397">
                <a:tc>
                  <a:txBody>
                    <a:bodyPr/>
                    <a:lstStyle/>
                    <a:p>
                      <a:pPr algn="l" fontAlgn="b"/>
                      <a:r>
                        <a:rPr lang="fr-FR" sz="800" b="0" i="0" u="none" strike="noStrike">
                          <a:solidFill>
                            <a:srgbClr val="000000"/>
                          </a:solidFill>
                          <a:effectLst/>
                          <a:latin typeface="Arial" panose="020B0604020202020204" pitchFamily="34" charset="0"/>
                        </a:rPr>
                        <a:t>à définir</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endParaRPr lang="fr-FR" sz="800" b="0" i="0" u="none" strike="noStrike" dirty="0">
                        <a:solidFill>
                          <a:srgbClr val="000000"/>
                        </a:solidFill>
                        <a:effectLst/>
                        <a:latin typeface="Arial" panose="020B0604020202020204" pitchFamily="34" charset="0"/>
                      </a:endParaRP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9</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47513946"/>
                  </a:ext>
                </a:extLst>
              </a:tr>
              <a:tr h="147397">
                <a:tc>
                  <a:txBody>
                    <a:bodyPr/>
                    <a:lstStyle/>
                    <a:p>
                      <a:pPr algn="l" fontAlgn="b"/>
                      <a:r>
                        <a:rPr lang="fr-FR" sz="800" b="0" i="0" u="none" strike="noStrike">
                          <a:solidFill>
                            <a:srgbClr val="000000"/>
                          </a:solidFill>
                          <a:effectLst/>
                          <a:latin typeface="Arial" panose="020B0604020202020204" pitchFamily="34" charset="0"/>
                        </a:rPr>
                        <a:t>AMIENS NORD</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968119783"/>
                  </a:ext>
                </a:extLst>
              </a:tr>
              <a:tr h="147397">
                <a:tc>
                  <a:txBody>
                    <a:bodyPr/>
                    <a:lstStyle/>
                    <a:p>
                      <a:pPr algn="l" fontAlgn="b"/>
                      <a:r>
                        <a:rPr lang="fr-FR" sz="800" b="0" i="0" u="none" strike="noStrike">
                          <a:solidFill>
                            <a:srgbClr val="000000"/>
                          </a:solidFill>
                          <a:effectLst/>
                          <a:latin typeface="Arial" panose="020B0604020202020204" pitchFamily="34" charset="0"/>
                        </a:rPr>
                        <a:t>AMIENS SUD</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210139629"/>
                  </a:ext>
                </a:extLst>
              </a:tr>
              <a:tr h="147397">
                <a:tc>
                  <a:txBody>
                    <a:bodyPr/>
                    <a:lstStyle/>
                    <a:p>
                      <a:pPr algn="l" fontAlgn="b"/>
                      <a:r>
                        <a:rPr lang="fr-FR" sz="800" b="0" i="0" u="none" strike="noStrike">
                          <a:solidFill>
                            <a:srgbClr val="000000"/>
                          </a:solidFill>
                          <a:effectLst/>
                          <a:latin typeface="Arial" panose="020B0604020202020204" pitchFamily="34" charset="0"/>
                        </a:rPr>
                        <a:t>ARTOIS TERNOIS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545334254"/>
                  </a:ext>
                </a:extLst>
              </a:tr>
              <a:tr h="147397">
                <a:tc>
                  <a:txBody>
                    <a:bodyPr/>
                    <a:lstStyle/>
                    <a:p>
                      <a:pPr algn="l" fontAlgn="b"/>
                      <a:r>
                        <a:rPr lang="fr-FR" sz="800" b="0" i="0" u="none" strike="noStrike">
                          <a:solidFill>
                            <a:srgbClr val="000000"/>
                          </a:solidFill>
                          <a:effectLst/>
                          <a:latin typeface="Arial" panose="020B0604020202020204" pitchFamily="34" charset="0"/>
                        </a:rPr>
                        <a:t>AUDOMAROIS CALAISIS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571317111"/>
                  </a:ext>
                </a:extLst>
              </a:tr>
              <a:tr h="147397">
                <a:tc>
                  <a:txBody>
                    <a:bodyPr/>
                    <a:lstStyle/>
                    <a:p>
                      <a:pPr algn="l" fontAlgn="b"/>
                      <a:r>
                        <a:rPr lang="fr-FR" sz="800" b="0" i="0" u="none" strike="noStrike">
                          <a:solidFill>
                            <a:srgbClr val="000000"/>
                          </a:solidFill>
                          <a:effectLst/>
                          <a:latin typeface="Arial" panose="020B0604020202020204" pitchFamily="34" charset="0"/>
                        </a:rPr>
                        <a:t>BETHUNE BRUAY</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5</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252932380"/>
                  </a:ext>
                </a:extLst>
              </a:tr>
              <a:tr h="147397">
                <a:tc>
                  <a:txBody>
                    <a:bodyPr/>
                    <a:lstStyle/>
                    <a:p>
                      <a:pPr algn="l" fontAlgn="b"/>
                      <a:r>
                        <a:rPr lang="fr-FR" sz="800" b="0" i="0" u="none" strike="noStrike">
                          <a:solidFill>
                            <a:srgbClr val="000000"/>
                          </a:solidFill>
                          <a:effectLst/>
                          <a:latin typeface="Arial" panose="020B0604020202020204" pitchFamily="34" charset="0"/>
                        </a:rPr>
                        <a:t>BOULOGNE MONTREUIL</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654562399"/>
                  </a:ext>
                </a:extLst>
              </a:tr>
              <a:tr h="147397">
                <a:tc>
                  <a:txBody>
                    <a:bodyPr/>
                    <a:lstStyle/>
                    <a:p>
                      <a:pPr algn="l" fontAlgn="b"/>
                      <a:r>
                        <a:rPr lang="fr-FR" sz="800" b="0" i="0" u="none" strike="noStrike">
                          <a:solidFill>
                            <a:srgbClr val="000000"/>
                          </a:solidFill>
                          <a:effectLst/>
                          <a:latin typeface="Arial" panose="020B0604020202020204" pitchFamily="34" charset="0"/>
                        </a:rPr>
                        <a:t>CAMBRESIS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5</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913095430"/>
                  </a:ext>
                </a:extLst>
              </a:tr>
              <a:tr h="147397">
                <a:tc>
                  <a:txBody>
                    <a:bodyPr/>
                    <a:lstStyle/>
                    <a:p>
                      <a:pPr algn="l" fontAlgn="b"/>
                      <a:r>
                        <a:rPr lang="fr-FR" sz="800" b="0" i="0" u="none" strike="noStrike">
                          <a:solidFill>
                            <a:srgbClr val="000000"/>
                          </a:solidFill>
                          <a:effectLst/>
                          <a:latin typeface="Arial" panose="020B0604020202020204" pitchFamily="34" charset="0"/>
                        </a:rPr>
                        <a:t>DOUAISIS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389391279"/>
                  </a:ext>
                </a:extLst>
              </a:tr>
              <a:tr h="147397">
                <a:tc>
                  <a:txBody>
                    <a:bodyPr/>
                    <a:lstStyle/>
                    <a:p>
                      <a:pPr algn="l" fontAlgn="b"/>
                      <a:r>
                        <a:rPr lang="fr-FR" sz="800" b="0" i="0" u="none" strike="noStrike">
                          <a:solidFill>
                            <a:srgbClr val="000000"/>
                          </a:solidFill>
                          <a:effectLst/>
                          <a:latin typeface="Arial" panose="020B0604020202020204" pitchFamily="34" charset="0"/>
                        </a:rPr>
                        <a:t>DUNKERQUE FLANDRE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495601605"/>
                  </a:ext>
                </a:extLst>
              </a:tr>
              <a:tr h="147397">
                <a:tc>
                  <a:txBody>
                    <a:bodyPr/>
                    <a:lstStyle/>
                    <a:p>
                      <a:pPr algn="l" fontAlgn="b"/>
                      <a:r>
                        <a:rPr lang="fr-FR" sz="800" b="0" i="0" u="none" strike="noStrike">
                          <a:solidFill>
                            <a:srgbClr val="000000"/>
                          </a:solidFill>
                          <a:effectLst/>
                          <a:latin typeface="Arial" panose="020B0604020202020204" pitchFamily="34" charset="0"/>
                        </a:rPr>
                        <a:t>LAON HIRSON</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2217320229"/>
                  </a:ext>
                </a:extLst>
              </a:tr>
              <a:tr h="147397">
                <a:tc>
                  <a:txBody>
                    <a:bodyPr/>
                    <a:lstStyle/>
                    <a:p>
                      <a:pPr algn="l" fontAlgn="b"/>
                      <a:r>
                        <a:rPr lang="fr-FR" sz="800" b="0" i="0" u="none" strike="noStrike">
                          <a:solidFill>
                            <a:srgbClr val="000000"/>
                          </a:solidFill>
                          <a:effectLst/>
                          <a:latin typeface="Arial" panose="020B0604020202020204" pitchFamily="34" charset="0"/>
                        </a:rPr>
                        <a:t>LENS HENIN LIEVIN</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2206679862"/>
                  </a:ext>
                </a:extLst>
              </a:tr>
              <a:tr h="147397">
                <a:tc>
                  <a:txBody>
                    <a:bodyPr/>
                    <a:lstStyle/>
                    <a:p>
                      <a:pPr algn="l" fontAlgn="b"/>
                      <a:r>
                        <a:rPr lang="fr-FR" sz="800" b="0" i="0" u="none" strike="noStrike">
                          <a:solidFill>
                            <a:srgbClr val="000000"/>
                          </a:solidFill>
                          <a:effectLst/>
                          <a:latin typeface="Arial" panose="020B0604020202020204" pitchFamily="34" charset="0"/>
                        </a:rPr>
                        <a:t>LILLE CENTRE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003426964"/>
                  </a:ext>
                </a:extLst>
              </a:tr>
              <a:tr h="147397">
                <a:tc>
                  <a:txBody>
                    <a:bodyPr/>
                    <a:lstStyle/>
                    <a:p>
                      <a:pPr algn="l" fontAlgn="b"/>
                      <a:r>
                        <a:rPr lang="fr-FR" sz="800" b="0" i="0" u="none" strike="noStrike">
                          <a:solidFill>
                            <a:srgbClr val="000000"/>
                          </a:solidFill>
                          <a:effectLst/>
                          <a:latin typeface="Arial" panose="020B0604020202020204" pitchFamily="34" charset="0"/>
                        </a:rPr>
                        <a:t>LILLE OUEST</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5</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759249276"/>
                  </a:ext>
                </a:extLst>
              </a:tr>
              <a:tr h="147397">
                <a:tc>
                  <a:txBody>
                    <a:bodyPr/>
                    <a:lstStyle/>
                    <a:p>
                      <a:pPr algn="l" fontAlgn="b"/>
                      <a:r>
                        <a:rPr lang="fr-FR" sz="800" b="0" i="0" u="none" strike="noStrike">
                          <a:solidFill>
                            <a:srgbClr val="000000"/>
                          </a:solidFill>
                          <a:effectLst/>
                          <a:latin typeface="Arial" panose="020B0604020202020204" pitchFamily="34" charset="0"/>
                        </a:rPr>
                        <a:t>OISE CENTRALE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662180941"/>
                  </a:ext>
                </a:extLst>
              </a:tr>
              <a:tr h="147397">
                <a:tc>
                  <a:txBody>
                    <a:bodyPr/>
                    <a:lstStyle/>
                    <a:p>
                      <a:pPr algn="l" fontAlgn="b"/>
                      <a:r>
                        <a:rPr lang="fr-FR" sz="800" b="0" i="0" u="none" strike="noStrike">
                          <a:solidFill>
                            <a:srgbClr val="000000"/>
                          </a:solidFill>
                          <a:effectLst/>
                          <a:latin typeface="Arial" panose="020B0604020202020204" pitchFamily="34" charset="0"/>
                        </a:rPr>
                        <a:t>OISE OCCIDENTALE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435224516"/>
                  </a:ext>
                </a:extLst>
              </a:tr>
              <a:tr h="147397">
                <a:tc>
                  <a:txBody>
                    <a:bodyPr/>
                    <a:lstStyle/>
                    <a:p>
                      <a:pPr algn="l" fontAlgn="b"/>
                      <a:r>
                        <a:rPr lang="fr-FR" sz="800" b="0" i="0" u="none" strike="noStrike">
                          <a:solidFill>
                            <a:srgbClr val="000000"/>
                          </a:solidFill>
                          <a:effectLst/>
                          <a:latin typeface="Arial" panose="020B0604020202020204" pitchFamily="34" charset="0"/>
                        </a:rPr>
                        <a:t>OISE ORIENTALE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5</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871894923"/>
                  </a:ext>
                </a:extLst>
              </a:tr>
              <a:tr h="147397">
                <a:tc>
                  <a:txBody>
                    <a:bodyPr/>
                    <a:lstStyle/>
                    <a:p>
                      <a:pPr algn="l" fontAlgn="b"/>
                      <a:r>
                        <a:rPr lang="fr-FR" sz="800" b="0" i="0" u="none" strike="noStrike">
                          <a:solidFill>
                            <a:srgbClr val="000000"/>
                          </a:solidFill>
                          <a:effectLst/>
                          <a:latin typeface="Arial" panose="020B0604020202020204" pitchFamily="34" charset="0"/>
                        </a:rPr>
                        <a:t>PICARDIE MARITIME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10</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409791036"/>
                  </a:ext>
                </a:extLst>
              </a:tr>
              <a:tr h="147397">
                <a:tc>
                  <a:txBody>
                    <a:bodyPr/>
                    <a:lstStyle/>
                    <a:p>
                      <a:pPr algn="l" fontAlgn="b"/>
                      <a:r>
                        <a:rPr lang="fr-FR" sz="800" b="0" i="0" u="none" strike="noStrike">
                          <a:solidFill>
                            <a:srgbClr val="000000"/>
                          </a:solidFill>
                          <a:effectLst/>
                          <a:latin typeface="Arial" panose="020B0604020202020204" pitchFamily="34" charset="0"/>
                        </a:rPr>
                        <a:t>ROUBAIX TOURCOING</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10</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2449603169"/>
                  </a:ext>
                </a:extLst>
              </a:tr>
              <a:tr h="145707">
                <a:tc>
                  <a:txBody>
                    <a:bodyPr/>
                    <a:lstStyle/>
                    <a:p>
                      <a:pPr algn="l" fontAlgn="b"/>
                      <a:r>
                        <a:rPr lang="fr-FR" sz="800" b="0" i="0" u="none" strike="noStrike" dirty="0">
                          <a:solidFill>
                            <a:srgbClr val="000000"/>
                          </a:solidFill>
                          <a:effectLst/>
                          <a:latin typeface="Arial" panose="020B0604020202020204" pitchFamily="34" charset="0"/>
                        </a:rPr>
                        <a:t>SAINT QUENTIN - CHAUNY</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8</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417605019"/>
                  </a:ext>
                </a:extLst>
              </a:tr>
              <a:tr h="147397">
                <a:tc>
                  <a:txBody>
                    <a:bodyPr/>
                    <a:lstStyle/>
                    <a:p>
                      <a:pPr algn="l" fontAlgn="b"/>
                      <a:r>
                        <a:rPr lang="fr-FR" sz="800" b="0" i="0" u="none" strike="noStrike">
                          <a:solidFill>
                            <a:srgbClr val="000000"/>
                          </a:solidFill>
                          <a:effectLst/>
                          <a:latin typeface="Arial" panose="020B0604020202020204" pitchFamily="34" charset="0"/>
                        </a:rPr>
                        <a:t>SAMBRE AVESNOIS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2</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3195346162"/>
                  </a:ext>
                </a:extLst>
              </a:tr>
              <a:tr h="147397">
                <a:tc>
                  <a:txBody>
                    <a:bodyPr/>
                    <a:lstStyle/>
                    <a:p>
                      <a:pPr algn="l" fontAlgn="b"/>
                      <a:r>
                        <a:rPr lang="fr-FR" sz="800" b="0" i="0" u="none" strike="noStrike">
                          <a:solidFill>
                            <a:srgbClr val="000000"/>
                          </a:solidFill>
                          <a:effectLst/>
                          <a:latin typeface="Arial" panose="020B0604020202020204" pitchFamily="34" charset="0"/>
                        </a:rPr>
                        <a:t>SANTERRE SOMME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743729277"/>
                  </a:ext>
                </a:extLst>
              </a:tr>
              <a:tr h="147397">
                <a:tc>
                  <a:txBody>
                    <a:bodyPr/>
                    <a:lstStyle/>
                    <a:p>
                      <a:pPr algn="l" fontAlgn="b"/>
                      <a:r>
                        <a:rPr lang="fr-FR" sz="800" b="0" i="0" u="none" strike="noStrike">
                          <a:solidFill>
                            <a:srgbClr val="000000"/>
                          </a:solidFill>
                          <a:effectLst/>
                          <a:latin typeface="Arial" panose="020B0604020202020204" pitchFamily="34" charset="0"/>
                        </a:rPr>
                        <a:t>SUD-AISNE</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3</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4032283128"/>
                  </a:ext>
                </a:extLst>
              </a:tr>
              <a:tr h="147397">
                <a:tc>
                  <a:txBody>
                    <a:bodyPr/>
                    <a:lstStyle/>
                    <a:p>
                      <a:pPr algn="l" fontAlgn="b"/>
                      <a:r>
                        <a:rPr lang="fr-FR" sz="800" b="0" i="0" u="none" strike="noStrike">
                          <a:solidFill>
                            <a:srgbClr val="000000"/>
                          </a:solidFill>
                          <a:effectLst/>
                          <a:latin typeface="Arial" panose="020B0604020202020204" pitchFamily="34" charset="0"/>
                        </a:rPr>
                        <a:t>VALENCIENNOIS</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8CBAD"/>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CE4D6"/>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E2EFDA"/>
                    </a:solidFill>
                  </a:tcPr>
                </a:tc>
                <a:tc>
                  <a:txBody>
                    <a:bodyPr/>
                    <a:lstStyle/>
                    <a:p>
                      <a:pPr algn="ctr" fontAlgn="b"/>
                      <a:r>
                        <a:rPr lang="fr-FR" sz="800" b="0" i="0" u="none" strike="noStrike">
                          <a:solidFill>
                            <a:srgbClr val="000000"/>
                          </a:solidFill>
                          <a:effectLst/>
                          <a:latin typeface="Arial" panose="020B0604020202020204" pitchFamily="34" charset="0"/>
                        </a:rPr>
                        <a:t>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1</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C6E0B4"/>
                    </a:solidFill>
                  </a:tcPr>
                </a:tc>
                <a:tc>
                  <a:txBody>
                    <a:bodyPr/>
                    <a:lstStyle/>
                    <a:p>
                      <a:pPr algn="ctr" fontAlgn="b"/>
                      <a:r>
                        <a:rPr lang="fr-FR" sz="800" b="0" i="0" u="none" strike="noStrike">
                          <a:solidFill>
                            <a:srgbClr val="000000"/>
                          </a:solidFill>
                          <a:effectLst/>
                          <a:latin typeface="Arial" panose="020B0604020202020204" pitchFamily="34" charset="0"/>
                        </a:rPr>
                        <a:t> </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DD7EE"/>
                    </a:solidFill>
                  </a:tcPr>
                </a:tc>
                <a:tc>
                  <a:txBody>
                    <a:bodyPr/>
                    <a:lstStyle/>
                    <a:p>
                      <a:pPr algn="ctr" fontAlgn="b"/>
                      <a:r>
                        <a:rPr lang="fr-FR" sz="800" b="0" i="0" u="none" strike="noStrike">
                          <a:solidFill>
                            <a:srgbClr val="000000"/>
                          </a:solidFill>
                          <a:effectLst/>
                          <a:latin typeface="Arial" panose="020B0604020202020204" pitchFamily="34" charset="0"/>
                        </a:rPr>
                        <a:t>8</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extLst>
                  <a:ext uri="{0D108BD9-81ED-4DB2-BD59-A6C34878D82A}">
                    <a16:rowId xmlns:a16="http://schemas.microsoft.com/office/drawing/2014/main" val="147854638"/>
                  </a:ext>
                </a:extLst>
              </a:tr>
              <a:tr h="147397">
                <a:tc>
                  <a:txBody>
                    <a:bodyPr/>
                    <a:lstStyle/>
                    <a:p>
                      <a:pPr algn="l" fontAlgn="b"/>
                      <a:r>
                        <a:rPr lang="fr-FR" sz="800" b="1" i="0" u="none" strike="noStrike">
                          <a:solidFill>
                            <a:srgbClr val="000000"/>
                          </a:solidFill>
                          <a:effectLst/>
                          <a:latin typeface="Arial" panose="020B0604020202020204" pitchFamily="34" charset="0"/>
                        </a:rPr>
                        <a:t>Total RA HDF</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E1F2"/>
                    </a:solidFill>
                  </a:tcPr>
                </a:tc>
                <a:tc>
                  <a:txBody>
                    <a:bodyPr/>
                    <a:lstStyle/>
                    <a:p>
                      <a:pPr algn="ctr" fontAlgn="b"/>
                      <a:r>
                        <a:rPr lang="fr-FR" sz="800" b="1"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16</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4</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79</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10</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a:solidFill>
                            <a:srgbClr val="000000"/>
                          </a:solidFill>
                          <a:effectLst/>
                          <a:latin typeface="Arial" panose="020B0604020202020204" pitchFamily="34" charset="0"/>
                        </a:rPr>
                        <a:t>7</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a:txBody>
                    <a:bodyPr/>
                    <a:lstStyle/>
                    <a:p>
                      <a:pPr algn="ctr" fontAlgn="b"/>
                      <a:r>
                        <a:rPr lang="fr-FR" sz="800" b="1" i="0" u="none" strike="noStrike" dirty="0">
                          <a:solidFill>
                            <a:srgbClr val="000000"/>
                          </a:solidFill>
                          <a:effectLst/>
                          <a:latin typeface="Arial" panose="020B0604020202020204" pitchFamily="34" charset="0"/>
                        </a:rPr>
                        <a:t>130</a:t>
                      </a:r>
                    </a:p>
                  </a:txBody>
                  <a:tcPr marL="6090" marR="6090" marT="6090"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E1F2"/>
                    </a:solidFill>
                  </a:tcPr>
                </a:tc>
                <a:extLst>
                  <a:ext uri="{0D108BD9-81ED-4DB2-BD59-A6C34878D82A}">
                    <a16:rowId xmlns:a16="http://schemas.microsoft.com/office/drawing/2014/main" val="3853600954"/>
                  </a:ext>
                </a:extLst>
              </a:tr>
            </a:tbl>
          </a:graphicData>
        </a:graphic>
      </p:graphicFrame>
    </p:spTree>
    <p:extLst>
      <p:ext uri="{BB962C8B-B14F-4D97-AF65-F5344CB8AC3E}">
        <p14:creationId xmlns:p14="http://schemas.microsoft.com/office/powerpoint/2010/main" val="1309977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976" y="224654"/>
            <a:ext cx="1364133" cy="913805"/>
          </a:xfrm>
          <a:prstGeom prst="rect">
            <a:avLst/>
          </a:prstGeom>
        </p:spPr>
      </p:pic>
      <p:pic>
        <p:nvPicPr>
          <p:cNvPr id="8" name="Image 7"/>
          <p:cNvPicPr>
            <a:picLocks noChangeAspect="1"/>
          </p:cNvPicPr>
          <p:nvPr/>
        </p:nvPicPr>
        <p:blipFill>
          <a:blip r:embed="rId3"/>
          <a:stretch>
            <a:fillRect/>
          </a:stretch>
        </p:blipFill>
        <p:spPr>
          <a:xfrm>
            <a:off x="10741614" y="157282"/>
            <a:ext cx="1110410" cy="1110410"/>
          </a:xfrm>
          <a:prstGeom prst="rect">
            <a:avLst/>
          </a:prstGeom>
        </p:spPr>
      </p:pic>
      <p:sp>
        <p:nvSpPr>
          <p:cNvPr id="6" name="Titre 1">
            <a:extLst>
              <a:ext uri="{FF2B5EF4-FFF2-40B4-BE49-F238E27FC236}">
                <a16:creationId xmlns:a16="http://schemas.microsoft.com/office/drawing/2014/main" id="{DE844A18-ACDD-4778-AD60-2F11481F323E}"/>
              </a:ext>
            </a:extLst>
          </p:cNvPr>
          <p:cNvSpPr txBox="1">
            <a:spLocks/>
          </p:cNvSpPr>
          <p:nvPr/>
        </p:nvSpPr>
        <p:spPr>
          <a:xfrm>
            <a:off x="1860698" y="283968"/>
            <a:ext cx="786696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dirty="0"/>
              <a:t>RA HDF : 130 projets pour RS 2027</a:t>
            </a:r>
          </a:p>
        </p:txBody>
      </p:sp>
      <p:graphicFrame>
        <p:nvGraphicFramePr>
          <p:cNvPr id="9" name="Graphique 8">
            <a:extLst>
              <a:ext uri="{FF2B5EF4-FFF2-40B4-BE49-F238E27FC236}">
                <a16:creationId xmlns:a16="http://schemas.microsoft.com/office/drawing/2014/main" id="{1D1A62EB-0B86-465B-8907-31B0C8932CB8}"/>
              </a:ext>
            </a:extLst>
          </p:cNvPr>
          <p:cNvGraphicFramePr>
            <a:graphicFrameLocks/>
          </p:cNvGraphicFramePr>
          <p:nvPr>
            <p:extLst>
              <p:ext uri="{D42A27DB-BD31-4B8C-83A1-F6EECF244321}">
                <p14:modId xmlns:p14="http://schemas.microsoft.com/office/powerpoint/2010/main" val="1297591879"/>
              </p:ext>
            </p:extLst>
          </p:nvPr>
        </p:nvGraphicFramePr>
        <p:xfrm>
          <a:off x="2646947" y="1738312"/>
          <a:ext cx="5971047" cy="366386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17046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TotalTime>
  <Words>880</Words>
  <Application>Microsoft Office PowerPoint</Application>
  <PresentationFormat>Grand écran</PresentationFormat>
  <Paragraphs>350</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 Office</vt:lpstr>
      <vt:lpstr>Evolution de la carte des formations professionnelles sous statut scolaire 2027</vt:lpstr>
      <vt:lpstr>Les objectifs inscrits dans la procédure pluriannuelle</vt:lpstr>
      <vt:lpstr>Calendrier de la préparation de la rentrée 2027</vt:lpstr>
      <vt:lpstr>Calendrier de la procédure pluriannuelle</vt:lpstr>
      <vt:lpstr>Consultation des territoires à travers les Comités Locaux Pour l’Emploi</vt:lpstr>
      <vt:lpstr>RS 2027 : Ouvertures, fermetures et colorations par filière</vt:lpstr>
      <vt:lpstr>Rentrée scolaire 2027: Ouvertures et fermetures par filière</vt:lpstr>
      <vt:lpstr>Présentation PowerPoint</vt:lpstr>
      <vt:lpstr>Présentation PowerPoint</vt:lpstr>
    </vt:vector>
  </TitlesOfParts>
  <Company>Région Hauts-de-France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de la carte des formations professionnelles sous statut scolaire 2026/2027</dc:title>
  <dc:creator>SUEUR Philippe</dc:creator>
  <cp:lastModifiedBy>Nicolas DUMORTIER</cp:lastModifiedBy>
  <cp:revision>56</cp:revision>
  <dcterms:created xsi:type="dcterms:W3CDTF">2025-09-10T16:16:42Z</dcterms:created>
  <dcterms:modified xsi:type="dcterms:W3CDTF">2026-06-15T12:25:21Z</dcterms:modified>
</cp:coreProperties>
</file>